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5143500" cx="9144000"/>
  <p:notesSz cx="6858000" cy="9144000"/>
  <p:embeddedFontLst>
    <p:embeddedFont>
      <p:font typeface="Playfair Display"/>
      <p:regular r:id="rId39"/>
      <p:bold r:id="rId40"/>
      <p:italic r:id="rId41"/>
      <p:boldItalic r:id="rId42"/>
    </p:embeddedFont>
    <p:embeddedFont>
      <p:font typeface="Lato"/>
      <p:regular r:id="rId43"/>
      <p:bold r:id="rId44"/>
      <p:italic r:id="rId45"/>
      <p:boldItalic r:id="rId46"/>
    </p:embeddedFont>
    <p:embeddedFont>
      <p:font typeface="Helvetica Neue"/>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layfairDisplay-bold.fntdata"/><Relationship Id="rId42" Type="http://schemas.openxmlformats.org/officeDocument/2006/relationships/font" Target="fonts/PlayfairDisplay-boldItalic.fntdata"/><Relationship Id="rId41" Type="http://schemas.openxmlformats.org/officeDocument/2006/relationships/font" Target="fonts/PlayfairDisplay-italic.fntdata"/><Relationship Id="rId44" Type="http://schemas.openxmlformats.org/officeDocument/2006/relationships/font" Target="fonts/Lato-bold.fntdata"/><Relationship Id="rId43" Type="http://schemas.openxmlformats.org/officeDocument/2006/relationships/font" Target="fonts/Lato-regular.fntdata"/><Relationship Id="rId46" Type="http://schemas.openxmlformats.org/officeDocument/2006/relationships/font" Target="fonts/Lato-boldItalic.fntdata"/><Relationship Id="rId45"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bold.fntdata"/><Relationship Id="rId47" Type="http://schemas.openxmlformats.org/officeDocument/2006/relationships/font" Target="fonts/HelveticaNeue-regular.fntdata"/><Relationship Id="rId49" Type="http://schemas.openxmlformats.org/officeDocument/2006/relationships/font" Target="fonts/HelveticaNeue-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PlayfairDisplay-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HelveticaNeue-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ef638b5b61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ef638b5b61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ef638b5b61_0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ef638b5b61_0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ef638b5b61_0_9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ef638b5b61_0_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ef638b5b61_0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ef638b5b61_0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ef638b5b61_0_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ef638b5b61_0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ef638b5b61_0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ef638b5b61_0_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ef638b5b61_0_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ef638b5b61_0_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ef638b5b61_0_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ef638b5b61_0_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ef638b5b61_0_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ef638b5b61_0_9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ef638b5b61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ef638b5b61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ef638b5b61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ef638b5b61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ef638b5b61_0_9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ef638b5b61_0_9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ef638b5b61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ef638b5b61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ef638b5b61_0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ef638b5b61_0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ef638b5b61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ef638b5b61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ef638b5b61_0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ef638b5b61_0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ef638b5b61_0_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ef638b5b61_0_8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ef638b5b61_0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ef638b5b61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ef638b5b61_0_7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ef638b5b61_0_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ef638b5b61_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ef638b5b61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ef638b5b61_0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ef638b5b61_0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ef638b5b61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ef638b5b61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ef638b5b61_0_9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ef638b5b61_0_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ef638b5b61_0_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ef638b5b61_0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ef638b5b61_0_9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ef638b5b61_0_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ef638b5b61_0_9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ef638b5b61_0_9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ef638b5b61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ef638b5b61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ef638b5b61_0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ef638b5b61_0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ef638b5b61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ef638b5b61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ef638b5b61_0_8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ef638b5b61_0_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ef638b5b61_0_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ef638b5b61_0_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ef638b5b61_0_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ef638b5b61_0_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 name="Google Shape;12;p2"/>
          <p:cNvCxnSpPr/>
          <p:nvPr/>
        </p:nvCxnSpPr>
        <p:spPr>
          <a:xfrm>
            <a:off x="733219" y="2235351"/>
            <a:ext cx="385200" cy="0"/>
          </a:xfrm>
          <a:prstGeom prst="straightConnector1">
            <a:avLst/>
          </a:prstGeom>
          <a:noFill/>
          <a:ln cap="flat" cmpd="sng" w="28575">
            <a:solidFill>
              <a:schemeClr val="dk1"/>
            </a:solidFill>
            <a:prstDash val="solid"/>
            <a:round/>
            <a:headEnd len="sm" w="sm" type="none"/>
            <a:tailEnd len="sm" w="sm" type="none"/>
          </a:ln>
        </p:spPr>
      </p:cxnSp>
      <p:sp>
        <p:nvSpPr>
          <p:cNvPr id="13" name="Google Shape;13;p2"/>
          <p:cNvSpPr txBox="1"/>
          <p:nvPr>
            <p:ph type="ctrTitle"/>
          </p:nvPr>
        </p:nvSpPr>
        <p:spPr>
          <a:xfrm>
            <a:off x="630600" y="136800"/>
            <a:ext cx="7893000" cy="1853700"/>
          </a:xfrm>
          <a:prstGeom prst="rect">
            <a:avLst/>
          </a:prstGeom>
        </p:spPr>
        <p:txBody>
          <a:bodyPr anchorCtr="0" anchor="b" bIns="91425" lIns="91425" spcFirstLastPara="1" rIns="91425" wrap="square" tIns="91425">
            <a:normAutofit/>
          </a:bodyPr>
          <a:lstStyle>
            <a:lvl1pPr lvl="0">
              <a:spcBef>
                <a:spcPts val="100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4" name="Google Shape;14;p2"/>
          <p:cNvSpPr txBox="1"/>
          <p:nvPr>
            <p:ph idx="1" type="subTitle"/>
          </p:nvPr>
        </p:nvSpPr>
        <p:spPr>
          <a:xfrm>
            <a:off x="630600" y="3228375"/>
            <a:ext cx="7893000" cy="1274100"/>
          </a:xfrm>
          <a:prstGeom prst="rect">
            <a:avLst/>
          </a:prstGeom>
        </p:spPr>
        <p:txBody>
          <a:bodyPr anchorCtr="0" anchor="b" bIns="91425" lIns="91425" spcFirstLastPara="1" rIns="91425" wrap="square" tIns="91425">
            <a:normAutofit/>
          </a:bodyPr>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0"/>
              </a:spcBef>
              <a:spcAft>
                <a:spcPts val="0"/>
              </a:spcAft>
              <a:buClr>
                <a:schemeClr val="accent6"/>
              </a:buClr>
              <a:buSzPts val="2400"/>
              <a:buNone/>
              <a:defRPr sz="2400">
                <a:solidFill>
                  <a:schemeClr val="accent6"/>
                </a:solidFill>
              </a:defRPr>
            </a:lvl2pPr>
            <a:lvl3pPr lvl="2">
              <a:lnSpc>
                <a:spcPct val="100000"/>
              </a:lnSpc>
              <a:spcBef>
                <a:spcPts val="0"/>
              </a:spcBef>
              <a:spcAft>
                <a:spcPts val="0"/>
              </a:spcAft>
              <a:buClr>
                <a:schemeClr val="accent6"/>
              </a:buClr>
              <a:buSzPts val="2400"/>
              <a:buNone/>
              <a:defRPr sz="2400">
                <a:solidFill>
                  <a:schemeClr val="accent6"/>
                </a:solidFill>
              </a:defRPr>
            </a:lvl3pPr>
            <a:lvl4pPr lvl="3">
              <a:lnSpc>
                <a:spcPct val="100000"/>
              </a:lnSpc>
              <a:spcBef>
                <a:spcPts val="0"/>
              </a:spcBef>
              <a:spcAft>
                <a:spcPts val="0"/>
              </a:spcAft>
              <a:buClr>
                <a:schemeClr val="accent6"/>
              </a:buClr>
              <a:buSzPts val="2400"/>
              <a:buNone/>
              <a:defRPr sz="2400">
                <a:solidFill>
                  <a:schemeClr val="accent6"/>
                </a:solidFill>
              </a:defRPr>
            </a:lvl4pPr>
            <a:lvl5pPr lvl="4">
              <a:lnSpc>
                <a:spcPct val="100000"/>
              </a:lnSpc>
              <a:spcBef>
                <a:spcPts val="0"/>
              </a:spcBef>
              <a:spcAft>
                <a:spcPts val="0"/>
              </a:spcAft>
              <a:buClr>
                <a:schemeClr val="accent6"/>
              </a:buClr>
              <a:buSzPts val="2400"/>
              <a:buNone/>
              <a:defRPr sz="2400">
                <a:solidFill>
                  <a:schemeClr val="accent6"/>
                </a:solidFill>
              </a:defRPr>
            </a:lvl5pPr>
            <a:lvl6pPr lvl="5">
              <a:lnSpc>
                <a:spcPct val="100000"/>
              </a:lnSpc>
              <a:spcBef>
                <a:spcPts val="0"/>
              </a:spcBef>
              <a:spcAft>
                <a:spcPts val="0"/>
              </a:spcAft>
              <a:buClr>
                <a:schemeClr val="accent6"/>
              </a:buClr>
              <a:buSzPts val="2400"/>
              <a:buNone/>
              <a:defRPr sz="2400">
                <a:solidFill>
                  <a:schemeClr val="accent6"/>
                </a:solidFill>
              </a:defRPr>
            </a:lvl6pPr>
            <a:lvl7pPr lvl="6">
              <a:lnSpc>
                <a:spcPct val="100000"/>
              </a:lnSpc>
              <a:spcBef>
                <a:spcPts val="0"/>
              </a:spcBef>
              <a:spcAft>
                <a:spcPts val="0"/>
              </a:spcAft>
              <a:buClr>
                <a:schemeClr val="accent6"/>
              </a:buClr>
              <a:buSzPts val="2400"/>
              <a:buNone/>
              <a:defRPr sz="2400">
                <a:solidFill>
                  <a:schemeClr val="accent6"/>
                </a:solidFill>
              </a:defRPr>
            </a:lvl7pPr>
            <a:lvl8pPr lvl="7">
              <a:lnSpc>
                <a:spcPct val="100000"/>
              </a:lnSpc>
              <a:spcBef>
                <a:spcPts val="0"/>
              </a:spcBef>
              <a:spcAft>
                <a:spcPts val="0"/>
              </a:spcAft>
              <a:buClr>
                <a:schemeClr val="accent6"/>
              </a:buClr>
              <a:buSzPts val="2400"/>
              <a:buNone/>
              <a:defRPr sz="2400">
                <a:solidFill>
                  <a:schemeClr val="accent6"/>
                </a:solidFill>
              </a:defRPr>
            </a:lvl8pPr>
            <a:lvl9pPr lvl="8">
              <a:lnSpc>
                <a:spcPct val="100000"/>
              </a:lnSpc>
              <a:spcBef>
                <a:spcPts val="0"/>
              </a:spcBef>
              <a:spcAft>
                <a:spcPts val="0"/>
              </a:spcAft>
              <a:buClr>
                <a:schemeClr val="accent6"/>
              </a:buClr>
              <a:buSzPts val="2400"/>
              <a:buNone/>
              <a:defRPr sz="2400">
                <a:solidFill>
                  <a:schemeClr val="accent6"/>
                </a:solidFill>
              </a:defRPr>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ph hasCustomPrompt="1" type="title"/>
          </p:nvPr>
        </p:nvSpPr>
        <p:spPr>
          <a:xfrm>
            <a:off x="586725" y="1353788"/>
            <a:ext cx="79707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p:nvPr>
            <p:ph idx="1" type="body"/>
          </p:nvPr>
        </p:nvSpPr>
        <p:spPr>
          <a:xfrm>
            <a:off x="586725" y="2968388"/>
            <a:ext cx="79707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1" name="Google Shape;61;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type="title"/>
          </p:nvPr>
        </p:nvSpPr>
        <p:spPr>
          <a:xfrm>
            <a:off x="509550" y="1921350"/>
            <a:ext cx="8124900" cy="130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 name="Google Shape;23;p4"/>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4" name="Google Shape;24;p4"/>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4"/>
          <p:cNvSpPr txBox="1"/>
          <p:nvPr>
            <p:ph idx="1" type="body"/>
          </p:nvPr>
        </p:nvSpPr>
        <p:spPr>
          <a:xfrm>
            <a:off x="311700" y="1417800"/>
            <a:ext cx="8520600" cy="3150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cap="flat" cmpd="sng" w="28575">
            <a:solidFill>
              <a:schemeClr val="dk1"/>
            </a:solidFill>
            <a:prstDash val="solid"/>
            <a:round/>
            <a:headEnd len="sm" w="sm" type="none"/>
            <a:tailEnd len="sm" w="sm" type="none"/>
          </a:ln>
        </p:spPr>
      </p:cxnSp>
      <p:sp>
        <p:nvSpPr>
          <p:cNvPr id="29" name="Google Shape;29;p5"/>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5"/>
          <p:cNvSpPr txBox="1"/>
          <p:nvPr>
            <p:ph idx="1" type="body"/>
          </p:nvPr>
        </p:nvSpPr>
        <p:spPr>
          <a:xfrm>
            <a:off x="311700" y="1417950"/>
            <a:ext cx="3999900" cy="3150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2" type="body"/>
          </p:nvPr>
        </p:nvSpPr>
        <p:spPr>
          <a:xfrm>
            <a:off x="4832400" y="1417950"/>
            <a:ext cx="3999900" cy="3150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372725"/>
            <a:ext cx="8520600" cy="6450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cap="flat" cmpd="sng" w="28575">
            <a:solidFill>
              <a:schemeClr val="dk1"/>
            </a:solidFill>
            <a:prstDash val="solid"/>
            <a:round/>
            <a:headEnd len="sm" w="sm" type="none"/>
            <a:tailEnd len="sm" w="sm" type="none"/>
          </a:ln>
        </p:spPr>
      </p:cxnSp>
      <p:sp>
        <p:nvSpPr>
          <p:cNvPr id="38" name="Google Shape;38;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9" name="Google Shape;39;p7"/>
          <p:cNvSpPr txBox="1"/>
          <p:nvPr>
            <p:ph idx="1" type="body"/>
          </p:nvPr>
        </p:nvSpPr>
        <p:spPr>
          <a:xfrm>
            <a:off x="311700" y="1640350"/>
            <a:ext cx="2808000" cy="2928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8"/>
          <p:cNvSpPr/>
          <p:nvPr/>
        </p:nvSpPr>
        <p:spPr>
          <a:xfrm>
            <a:off x="586721" y="5076900"/>
            <a:ext cx="7970700" cy="66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 name="Google Shape;4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9" name="Google Shape;49;p9"/>
          <p:cNvSpPr txBox="1"/>
          <p:nvPr>
            <p:ph type="title"/>
          </p:nvPr>
        </p:nvSpPr>
        <p:spPr>
          <a:xfrm>
            <a:off x="265500" y="1084625"/>
            <a:ext cx="4045200" cy="17070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0" name="Google Shape;50;p9"/>
          <p:cNvSpPr txBox="1"/>
          <p:nvPr>
            <p:ph idx="1" type="subTitle"/>
          </p:nvPr>
        </p:nvSpPr>
        <p:spPr>
          <a:xfrm>
            <a:off x="265500" y="2845200"/>
            <a:ext cx="4045200" cy="1421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p:txBody>
      </p:sp>
      <p:sp>
        <p:nvSpPr>
          <p:cNvPr id="51" name="Google Shape;5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0"/>
              </a:spcBef>
              <a:spcAft>
                <a:spcPts val="0"/>
              </a:spcAft>
              <a:buClr>
                <a:schemeClr val="accent1"/>
              </a:buClr>
              <a:buSzPts val="1400"/>
              <a:buChar char="○"/>
              <a:defRPr>
                <a:solidFill>
                  <a:schemeClr val="accent1"/>
                </a:solidFill>
              </a:defRPr>
            </a:lvl2pPr>
            <a:lvl3pPr indent="-317500" lvl="2" marL="1371600">
              <a:spcBef>
                <a:spcPts val="0"/>
              </a:spcBef>
              <a:spcAft>
                <a:spcPts val="0"/>
              </a:spcAft>
              <a:buClr>
                <a:schemeClr val="accent1"/>
              </a:buClr>
              <a:buSzPts val="1400"/>
              <a:buChar char="■"/>
              <a:defRPr>
                <a:solidFill>
                  <a:schemeClr val="accent1"/>
                </a:solidFill>
              </a:defRPr>
            </a:lvl3pPr>
            <a:lvl4pPr indent="-317500" lvl="3" marL="1828800">
              <a:spcBef>
                <a:spcPts val="0"/>
              </a:spcBef>
              <a:spcAft>
                <a:spcPts val="0"/>
              </a:spcAft>
              <a:buClr>
                <a:schemeClr val="accent1"/>
              </a:buClr>
              <a:buSzPts val="1400"/>
              <a:buChar char="●"/>
              <a:defRPr>
                <a:solidFill>
                  <a:schemeClr val="accent1"/>
                </a:solidFill>
              </a:defRPr>
            </a:lvl4pPr>
            <a:lvl5pPr indent="-317500" lvl="4" marL="2286000">
              <a:spcBef>
                <a:spcPts val="0"/>
              </a:spcBef>
              <a:spcAft>
                <a:spcPts val="0"/>
              </a:spcAft>
              <a:buClr>
                <a:schemeClr val="accent1"/>
              </a:buClr>
              <a:buSzPts val="1400"/>
              <a:buChar char="○"/>
              <a:defRPr>
                <a:solidFill>
                  <a:schemeClr val="accent1"/>
                </a:solidFill>
              </a:defRPr>
            </a:lvl5pPr>
            <a:lvl6pPr indent="-317500" lvl="5" marL="2743200">
              <a:spcBef>
                <a:spcPts val="0"/>
              </a:spcBef>
              <a:spcAft>
                <a:spcPts val="0"/>
              </a:spcAft>
              <a:buClr>
                <a:schemeClr val="accent1"/>
              </a:buClr>
              <a:buSzPts val="1400"/>
              <a:buChar char="■"/>
              <a:defRPr>
                <a:solidFill>
                  <a:schemeClr val="accent1"/>
                </a:solidFill>
              </a:defRPr>
            </a:lvl6pPr>
            <a:lvl7pPr indent="-317500" lvl="6" marL="3200400">
              <a:spcBef>
                <a:spcPts val="0"/>
              </a:spcBef>
              <a:spcAft>
                <a:spcPts val="0"/>
              </a:spcAft>
              <a:buClr>
                <a:schemeClr val="accent1"/>
              </a:buClr>
              <a:buSzPts val="1400"/>
              <a:buChar char="●"/>
              <a:defRPr>
                <a:solidFill>
                  <a:schemeClr val="accent1"/>
                </a:solidFill>
              </a:defRPr>
            </a:lvl7pPr>
            <a:lvl8pPr indent="-317500" lvl="7" marL="3657600">
              <a:spcBef>
                <a:spcPts val="0"/>
              </a:spcBef>
              <a:spcAft>
                <a:spcPts val="0"/>
              </a:spcAft>
              <a:buClr>
                <a:schemeClr val="accent1"/>
              </a:buClr>
              <a:buSzPts val="1400"/>
              <a:buChar char="○"/>
              <a:defRPr>
                <a:solidFill>
                  <a:schemeClr val="accent1"/>
                </a:solidFill>
              </a:defRPr>
            </a:lvl8pPr>
            <a:lvl9pPr indent="-317500" lvl="8" marL="4114800">
              <a:spcBef>
                <a:spcPts val="0"/>
              </a:spcBef>
              <a:spcAft>
                <a:spcPts val="0"/>
              </a:spcAft>
              <a:buClr>
                <a:schemeClr val="accent1"/>
              </a:buClr>
              <a:buSzPts val="1400"/>
              <a:buChar char="■"/>
              <a:defRPr>
                <a:solidFill>
                  <a:schemeClr val="accent1"/>
                </a:solidFill>
              </a:defRPr>
            </a:lvl9pPr>
          </a:lstStyle>
          <a:p/>
        </p:txBody>
      </p:sp>
      <p:sp>
        <p:nvSpPr>
          <p:cNvPr id="52" name="Google Shape;5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lue-go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725"/>
            <a:ext cx="8520600" cy="645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417800"/>
            <a:ext cx="8520600" cy="3150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8.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3.jp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5.jpg"/><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alicewalkersgarden.com/2010/10/we-are-the-ones-we-have-been-waiting-for/"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poets.org/poet/campbell-mcgrath"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3"/>
          <p:cNvSpPr txBox="1"/>
          <p:nvPr>
            <p:ph type="ctrTitle"/>
          </p:nvPr>
        </p:nvSpPr>
        <p:spPr>
          <a:xfrm>
            <a:off x="630600" y="136800"/>
            <a:ext cx="7893000" cy="1853700"/>
          </a:xfrm>
          <a:prstGeom prst="rect">
            <a:avLst/>
          </a:prstGeom>
        </p:spPr>
        <p:txBody>
          <a:bodyPr anchorCtr="0" anchor="b" bIns="91425" lIns="91425" spcFirstLastPara="1" rIns="91425" wrap="square" tIns="91425">
            <a:normAutofit/>
          </a:bodyPr>
          <a:lstStyle/>
          <a:p>
            <a:pPr indent="0" lvl="0" marL="0" rtl="0" algn="l">
              <a:spcBef>
                <a:spcPts val="1000"/>
              </a:spcBef>
              <a:spcAft>
                <a:spcPts val="0"/>
              </a:spcAft>
              <a:buNone/>
            </a:pPr>
            <a:r>
              <a:rPr lang="en">
                <a:latin typeface="Playfair Display"/>
                <a:ea typeface="Playfair Display"/>
                <a:cs typeface="Playfair Display"/>
                <a:sym typeface="Playfair Display"/>
              </a:rPr>
              <a:t>Finding a Sense of Place</a:t>
            </a:r>
            <a:endParaRPr>
              <a:latin typeface="Playfair Display"/>
              <a:ea typeface="Playfair Display"/>
              <a:cs typeface="Playfair Display"/>
              <a:sym typeface="Playfair Display"/>
            </a:endParaRPr>
          </a:p>
        </p:txBody>
      </p:sp>
      <p:sp>
        <p:nvSpPr>
          <p:cNvPr id="69" name="Google Shape;69;p13"/>
          <p:cNvSpPr txBox="1"/>
          <p:nvPr>
            <p:ph idx="1" type="subTitle"/>
          </p:nvPr>
        </p:nvSpPr>
        <p:spPr>
          <a:xfrm>
            <a:off x="630600" y="3228375"/>
            <a:ext cx="7893000" cy="1274100"/>
          </a:xfrm>
          <a:prstGeom prst="rect">
            <a:avLst/>
          </a:prstGeom>
        </p:spPr>
        <p:txBody>
          <a:bodyPr anchorCtr="0" anchor="b" bIns="91425" lIns="91425" spcFirstLastPara="1" rIns="91425" wrap="square" tIns="91425">
            <a:normAutofit/>
          </a:bodyPr>
          <a:lstStyle/>
          <a:p>
            <a:pPr indent="0" lvl="0" marL="0" rtl="0" algn="l">
              <a:spcBef>
                <a:spcPts val="1000"/>
              </a:spcBef>
              <a:spcAft>
                <a:spcPts val="0"/>
              </a:spcAft>
              <a:buNone/>
            </a:pPr>
            <a:r>
              <a:rPr lang="en" sz="2100"/>
              <a:t>Inspiring awe and wonder through outdoor, place-based learning</a:t>
            </a:r>
            <a:endParaRPr sz="2100"/>
          </a:p>
        </p:txBody>
      </p:sp>
      <p:pic>
        <p:nvPicPr>
          <p:cNvPr id="70" name="Google Shape;70;p13"/>
          <p:cNvPicPr preferRelativeResize="0"/>
          <p:nvPr/>
        </p:nvPicPr>
        <p:blipFill>
          <a:blip r:embed="rId3">
            <a:alphaModFix/>
          </a:blip>
          <a:stretch>
            <a:fillRect/>
          </a:stretch>
        </p:blipFill>
        <p:spPr>
          <a:xfrm>
            <a:off x="2645302" y="1856225"/>
            <a:ext cx="3326149" cy="2218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2"/>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Move</a:t>
            </a:r>
            <a:endParaRPr/>
          </a:p>
        </p:txBody>
      </p:sp>
      <p:pic>
        <p:nvPicPr>
          <p:cNvPr id="126" name="Google Shape;126;p22"/>
          <p:cNvPicPr preferRelativeResize="0"/>
          <p:nvPr/>
        </p:nvPicPr>
        <p:blipFill>
          <a:blip r:embed="rId3">
            <a:alphaModFix/>
          </a:blip>
          <a:stretch>
            <a:fillRect/>
          </a:stretch>
        </p:blipFill>
        <p:spPr>
          <a:xfrm>
            <a:off x="1954813" y="70125"/>
            <a:ext cx="5234365" cy="39257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3"/>
          <p:cNvSpPr txBox="1"/>
          <p:nvPr>
            <p:ph type="title"/>
          </p:nvPr>
        </p:nvSpPr>
        <p:spPr>
          <a:xfrm>
            <a:off x="311700" y="37272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Become</a:t>
            </a:r>
            <a:endParaRPr>
              <a:solidFill>
                <a:schemeClr val="accent6"/>
              </a:solidFill>
            </a:endParaRPr>
          </a:p>
        </p:txBody>
      </p:sp>
      <p:sp>
        <p:nvSpPr>
          <p:cNvPr id="132" name="Google Shape;132;p23"/>
          <p:cNvSpPr txBox="1"/>
          <p:nvPr>
            <p:ph idx="1" type="body"/>
          </p:nvPr>
        </p:nvSpPr>
        <p:spPr>
          <a:xfrm>
            <a:off x="311700" y="1417800"/>
            <a:ext cx="8520600" cy="315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Playfair Display"/>
              <a:buChar char="★"/>
            </a:pPr>
            <a:r>
              <a:rPr lang="en">
                <a:solidFill>
                  <a:schemeClr val="dk1"/>
                </a:solidFill>
                <a:latin typeface="Playfair Display"/>
                <a:ea typeface="Playfair Display"/>
                <a:cs typeface="Playfair Display"/>
                <a:sym typeface="Playfair Display"/>
              </a:rPr>
              <a:t>Travel in your canoe, rolling and rocking</a:t>
            </a:r>
            <a:endParaRPr>
              <a:solidFill>
                <a:schemeClr val="dk1"/>
              </a:solidFill>
              <a:latin typeface="Playfair Display"/>
              <a:ea typeface="Playfair Display"/>
              <a:cs typeface="Playfair Display"/>
              <a:sym typeface="Playfair Display"/>
            </a:endParaRPr>
          </a:p>
          <a:p>
            <a:pPr indent="-342900" lvl="0" marL="457200" rtl="0" algn="l">
              <a:spcBef>
                <a:spcPts val="0"/>
              </a:spcBef>
              <a:spcAft>
                <a:spcPts val="0"/>
              </a:spcAft>
              <a:buClr>
                <a:schemeClr val="dk1"/>
              </a:buClr>
              <a:buSzPts val="1800"/>
              <a:buFont typeface="Playfair Display"/>
              <a:buChar char="★"/>
            </a:pPr>
            <a:r>
              <a:rPr lang="en">
                <a:solidFill>
                  <a:schemeClr val="dk1"/>
                </a:solidFill>
                <a:latin typeface="Playfair Display"/>
                <a:ea typeface="Playfair Display"/>
                <a:cs typeface="Playfair Display"/>
                <a:sym typeface="Playfair Display"/>
              </a:rPr>
              <a:t>Be the heron that you see in the distance, standing tall and still in the shallow waters, waiting, zen-like to  catch a tiny fish with its sharp beak</a:t>
            </a:r>
            <a:endParaRPr>
              <a:solidFill>
                <a:schemeClr val="dk1"/>
              </a:solidFill>
              <a:latin typeface="Playfair Display"/>
              <a:ea typeface="Playfair Display"/>
              <a:cs typeface="Playfair Display"/>
              <a:sym typeface="Playfair Display"/>
            </a:endParaRPr>
          </a:p>
          <a:p>
            <a:pPr indent="-342900" lvl="0" marL="457200" rtl="0" algn="l">
              <a:spcBef>
                <a:spcPts val="0"/>
              </a:spcBef>
              <a:spcAft>
                <a:spcPts val="0"/>
              </a:spcAft>
              <a:buClr>
                <a:schemeClr val="dk1"/>
              </a:buClr>
              <a:buSzPts val="1800"/>
              <a:buFont typeface="Playfair Display"/>
              <a:buChar char="★"/>
            </a:pPr>
            <a:r>
              <a:rPr lang="en">
                <a:solidFill>
                  <a:schemeClr val="dk1"/>
                </a:solidFill>
                <a:latin typeface="Playfair Display"/>
                <a:ea typeface="Playfair Display"/>
                <a:cs typeface="Playfair Display"/>
                <a:sym typeface="Playfair Display"/>
              </a:rPr>
              <a:t>Now become the tall tree that the heron flies to, resting after the hunt</a:t>
            </a:r>
            <a:endParaRPr>
              <a:solidFill>
                <a:schemeClr val="dk1"/>
              </a:solidFill>
              <a:latin typeface="Playfair Display"/>
              <a:ea typeface="Playfair Display"/>
              <a:cs typeface="Playfair Display"/>
              <a:sym typeface="Playfair Display"/>
            </a:endParaRPr>
          </a:p>
          <a:p>
            <a:pPr indent="-342900" lvl="0" marL="457200" rtl="0" algn="l">
              <a:spcBef>
                <a:spcPts val="0"/>
              </a:spcBef>
              <a:spcAft>
                <a:spcPts val="0"/>
              </a:spcAft>
              <a:buClr>
                <a:schemeClr val="dk1"/>
              </a:buClr>
              <a:buSzPts val="1800"/>
              <a:buFont typeface="Playfair Display"/>
              <a:buChar char="★"/>
            </a:pPr>
            <a:r>
              <a:rPr lang="en">
                <a:solidFill>
                  <a:schemeClr val="dk1"/>
                </a:solidFill>
                <a:latin typeface="Playfair Display"/>
                <a:ea typeface="Playfair Display"/>
                <a:cs typeface="Playfair Display"/>
                <a:sym typeface="Playfair Display"/>
              </a:rPr>
              <a:t>Travel below the tree to the dry ground and bask in the sun like the alligator</a:t>
            </a:r>
            <a:endParaRPr>
              <a:solidFill>
                <a:schemeClr val="dk1"/>
              </a:solidFill>
              <a:latin typeface="Playfair Display"/>
              <a:ea typeface="Playfair Display"/>
              <a:cs typeface="Playfair Display"/>
              <a:sym typeface="Playfair Display"/>
            </a:endParaRPr>
          </a:p>
          <a:p>
            <a:pPr indent="-342900" lvl="0" marL="457200" rtl="0" algn="l">
              <a:spcBef>
                <a:spcPts val="0"/>
              </a:spcBef>
              <a:spcAft>
                <a:spcPts val="0"/>
              </a:spcAft>
              <a:buClr>
                <a:schemeClr val="dk1"/>
              </a:buClr>
              <a:buSzPts val="1800"/>
              <a:buFont typeface="Playfair Display"/>
              <a:buChar char="★"/>
            </a:pPr>
            <a:r>
              <a:rPr lang="en">
                <a:latin typeface="Playfair Display"/>
                <a:ea typeface="Playfair Display"/>
                <a:cs typeface="Playfair Display"/>
                <a:sym typeface="Playfair Display"/>
              </a:rPr>
              <a:t>Crouch </a:t>
            </a:r>
            <a:r>
              <a:rPr lang="en">
                <a:solidFill>
                  <a:schemeClr val="dk1"/>
                </a:solidFill>
                <a:latin typeface="Playfair Display"/>
                <a:ea typeface="Playfair Display"/>
                <a:cs typeface="Playfair Display"/>
                <a:sym typeface="Playfair Display"/>
              </a:rPr>
              <a:t>like </a:t>
            </a:r>
            <a:r>
              <a:rPr lang="en">
                <a:latin typeface="Playfair Display"/>
                <a:ea typeface="Playfair Display"/>
                <a:cs typeface="Playfair Display"/>
                <a:sym typeface="Playfair Display"/>
              </a:rPr>
              <a:t>a</a:t>
            </a:r>
            <a:r>
              <a:rPr lang="en">
                <a:solidFill>
                  <a:schemeClr val="dk1"/>
                </a:solidFill>
                <a:latin typeface="Playfair Display"/>
                <a:ea typeface="Playfair Display"/>
                <a:cs typeface="Playfair Display"/>
                <a:sym typeface="Playfair Display"/>
              </a:rPr>
              <a:t> frog in the shallow wetlands</a:t>
            </a:r>
            <a:endParaRPr>
              <a:solidFill>
                <a:schemeClr val="dk1"/>
              </a:solidFill>
              <a:latin typeface="Playfair Display"/>
              <a:ea typeface="Playfair Display"/>
              <a:cs typeface="Playfair Display"/>
              <a:sym typeface="Playfair Display"/>
            </a:endParaRPr>
          </a:p>
          <a:p>
            <a:pPr indent="-342900" lvl="0" marL="457200" rtl="0" algn="l">
              <a:spcBef>
                <a:spcPts val="0"/>
              </a:spcBef>
              <a:spcAft>
                <a:spcPts val="0"/>
              </a:spcAft>
              <a:buClr>
                <a:schemeClr val="dk1"/>
              </a:buClr>
              <a:buSzPts val="1800"/>
              <a:buFont typeface="Playfair Display"/>
              <a:buChar char="★"/>
            </a:pPr>
            <a:r>
              <a:rPr lang="en">
                <a:solidFill>
                  <a:schemeClr val="dk1"/>
                </a:solidFill>
                <a:latin typeface="Playfair Display"/>
                <a:ea typeface="Playfair Display"/>
                <a:cs typeface="Playfair Display"/>
                <a:sym typeface="Playfair Display"/>
              </a:rPr>
              <a:t>Be still like the seed, waiting to sprout</a:t>
            </a:r>
            <a:endParaRPr>
              <a:solidFill>
                <a:schemeClr val="dk1"/>
              </a:solidFill>
              <a:latin typeface="Playfair Display"/>
              <a:ea typeface="Playfair Display"/>
              <a:cs typeface="Playfair Display"/>
              <a:sym typeface="Playfair Display"/>
            </a:endParaRPr>
          </a:p>
          <a:p>
            <a:pPr indent="-342900" lvl="0" marL="457200" rtl="0" algn="l">
              <a:spcBef>
                <a:spcPts val="0"/>
              </a:spcBef>
              <a:spcAft>
                <a:spcPts val="0"/>
              </a:spcAft>
              <a:buClr>
                <a:schemeClr val="dk1"/>
              </a:buClr>
              <a:buSzPts val="1800"/>
              <a:buFont typeface="Playfair Display"/>
              <a:buChar char="★"/>
            </a:pPr>
            <a:r>
              <a:rPr lang="en">
                <a:solidFill>
                  <a:schemeClr val="dk1"/>
                </a:solidFill>
                <a:latin typeface="Playfair Display"/>
                <a:ea typeface="Playfair Display"/>
                <a:cs typeface="Playfair Display"/>
                <a:sym typeface="Playfair Display"/>
              </a:rPr>
              <a:t>Raise your face to the sun and emerge from your pod, stretching your branches out and your leaves to the sun</a:t>
            </a:r>
            <a:endParaRPr>
              <a:solidFill>
                <a:schemeClr val="dk1"/>
              </a:solidFill>
              <a:latin typeface="Playfair Display"/>
              <a:ea typeface="Playfair Display"/>
              <a:cs typeface="Playfair Display"/>
              <a:sym typeface="Playfair Display"/>
            </a:endParaRPr>
          </a:p>
          <a:p>
            <a:pPr indent="-342900" lvl="0" marL="457200" rtl="0" algn="l">
              <a:spcBef>
                <a:spcPts val="0"/>
              </a:spcBef>
              <a:spcAft>
                <a:spcPts val="0"/>
              </a:spcAft>
              <a:buClr>
                <a:schemeClr val="dk1"/>
              </a:buClr>
              <a:buSzPts val="1800"/>
              <a:buFont typeface="Playfair Display"/>
              <a:buChar char="★"/>
            </a:pPr>
            <a:r>
              <a:rPr lang="en">
                <a:solidFill>
                  <a:schemeClr val="dk1"/>
                </a:solidFill>
                <a:latin typeface="Playfair Display"/>
                <a:ea typeface="Playfair Display"/>
                <a:cs typeface="Playfair Display"/>
                <a:sym typeface="Playfair Display"/>
              </a:rPr>
              <a:t>Ground your feet to the earth and TAKE ROOT!</a:t>
            </a:r>
            <a:endParaRPr>
              <a:solidFill>
                <a:schemeClr val="dk1"/>
              </a:solidFill>
              <a:latin typeface="Playfair Display"/>
              <a:ea typeface="Playfair Display"/>
              <a:cs typeface="Playfair Display"/>
              <a:sym typeface="Playfair Display"/>
            </a:endParaRPr>
          </a:p>
          <a:p>
            <a:pPr indent="0" lvl="0" marL="0" rtl="0" algn="l">
              <a:spcBef>
                <a:spcPts val="0"/>
              </a:spcBef>
              <a:spcAft>
                <a:spcPts val="0"/>
              </a:spcAft>
              <a:buClr>
                <a:schemeClr val="dk1"/>
              </a:buClr>
              <a:buSzPts val="1100"/>
              <a:buFont typeface="Arial"/>
              <a:buNone/>
            </a:pPr>
            <a:r>
              <a:t/>
            </a:r>
            <a:endParaRPr>
              <a:solidFill>
                <a:schemeClr val="dk1"/>
              </a:solidFill>
              <a:latin typeface="Playfair Display"/>
              <a:ea typeface="Playfair Display"/>
              <a:cs typeface="Playfair Display"/>
              <a:sym typeface="Playfair Display"/>
            </a:endParaRPr>
          </a:p>
          <a:p>
            <a:pPr indent="0" lvl="0" marL="0" rtl="0" algn="l">
              <a:spcBef>
                <a:spcPts val="0"/>
              </a:spcBef>
              <a:spcAft>
                <a:spcPts val="1200"/>
              </a:spcAft>
              <a:buNone/>
            </a:pPr>
            <a:r>
              <a:t/>
            </a:r>
            <a:endParaRPr sz="25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4"/>
          <p:cNvPicPr preferRelativeResize="0"/>
          <p:nvPr/>
        </p:nvPicPr>
        <p:blipFill>
          <a:blip r:embed="rId3">
            <a:alphaModFix/>
          </a:blip>
          <a:stretch>
            <a:fillRect/>
          </a:stretch>
        </p:blipFill>
        <p:spPr>
          <a:xfrm>
            <a:off x="2679325" y="83925"/>
            <a:ext cx="3887550" cy="2487826"/>
          </a:xfrm>
          <a:prstGeom prst="rect">
            <a:avLst/>
          </a:prstGeom>
          <a:noFill/>
          <a:ln>
            <a:noFill/>
          </a:ln>
        </p:spPr>
      </p:pic>
      <p:pic>
        <p:nvPicPr>
          <p:cNvPr id="138" name="Google Shape;138;p24"/>
          <p:cNvPicPr preferRelativeResize="0"/>
          <p:nvPr/>
        </p:nvPicPr>
        <p:blipFill>
          <a:blip r:embed="rId4">
            <a:alphaModFix/>
          </a:blip>
          <a:stretch>
            <a:fillRect/>
          </a:stretch>
        </p:blipFill>
        <p:spPr>
          <a:xfrm>
            <a:off x="85476" y="247662"/>
            <a:ext cx="3255626" cy="2602325"/>
          </a:xfrm>
          <a:prstGeom prst="rect">
            <a:avLst/>
          </a:prstGeom>
          <a:noFill/>
          <a:ln>
            <a:noFill/>
          </a:ln>
        </p:spPr>
      </p:pic>
      <p:pic>
        <p:nvPicPr>
          <p:cNvPr id="139" name="Google Shape;139;p24"/>
          <p:cNvPicPr preferRelativeResize="0"/>
          <p:nvPr/>
        </p:nvPicPr>
        <p:blipFill>
          <a:blip r:embed="rId5">
            <a:alphaModFix/>
          </a:blip>
          <a:stretch>
            <a:fillRect/>
          </a:stretch>
        </p:blipFill>
        <p:spPr>
          <a:xfrm>
            <a:off x="2961450" y="2571750"/>
            <a:ext cx="3543275" cy="2602326"/>
          </a:xfrm>
          <a:prstGeom prst="rect">
            <a:avLst/>
          </a:prstGeom>
          <a:noFill/>
          <a:ln>
            <a:noFill/>
          </a:ln>
        </p:spPr>
      </p:pic>
      <p:pic>
        <p:nvPicPr>
          <p:cNvPr id="140" name="Google Shape;140;p24"/>
          <p:cNvPicPr preferRelativeResize="0"/>
          <p:nvPr/>
        </p:nvPicPr>
        <p:blipFill>
          <a:blip r:embed="rId6">
            <a:alphaModFix/>
          </a:blip>
          <a:stretch>
            <a:fillRect/>
          </a:stretch>
        </p:blipFill>
        <p:spPr>
          <a:xfrm>
            <a:off x="479788" y="2948988"/>
            <a:ext cx="2466975" cy="1847850"/>
          </a:xfrm>
          <a:prstGeom prst="rect">
            <a:avLst/>
          </a:prstGeom>
          <a:noFill/>
          <a:ln>
            <a:noFill/>
          </a:ln>
        </p:spPr>
      </p:pic>
      <p:pic>
        <p:nvPicPr>
          <p:cNvPr id="141" name="Google Shape;141;p24"/>
          <p:cNvPicPr preferRelativeResize="0"/>
          <p:nvPr/>
        </p:nvPicPr>
        <p:blipFill>
          <a:blip r:embed="rId7">
            <a:alphaModFix/>
          </a:blip>
          <a:stretch>
            <a:fillRect/>
          </a:stretch>
        </p:blipFill>
        <p:spPr>
          <a:xfrm>
            <a:off x="6566875" y="412650"/>
            <a:ext cx="2272325" cy="2272325"/>
          </a:xfrm>
          <a:prstGeom prst="rect">
            <a:avLst/>
          </a:prstGeom>
          <a:noFill/>
          <a:ln>
            <a:noFill/>
          </a:ln>
        </p:spPr>
      </p:pic>
      <p:pic>
        <p:nvPicPr>
          <p:cNvPr id="142" name="Google Shape;142;p24"/>
          <p:cNvPicPr preferRelativeResize="0"/>
          <p:nvPr/>
        </p:nvPicPr>
        <p:blipFill>
          <a:blip r:embed="rId8">
            <a:alphaModFix/>
          </a:blip>
          <a:stretch>
            <a:fillRect/>
          </a:stretch>
        </p:blipFill>
        <p:spPr>
          <a:xfrm>
            <a:off x="6504725" y="2849975"/>
            <a:ext cx="2074926" cy="1748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5"/>
          <p:cNvSpPr txBox="1"/>
          <p:nvPr>
            <p:ph type="title"/>
          </p:nvPr>
        </p:nvSpPr>
        <p:spPr>
          <a:xfrm>
            <a:off x="311700" y="37272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Sing</a:t>
            </a:r>
            <a:endParaRPr>
              <a:solidFill>
                <a:schemeClr val="accent6"/>
              </a:solidFill>
            </a:endParaRPr>
          </a:p>
        </p:txBody>
      </p:sp>
      <p:sp>
        <p:nvSpPr>
          <p:cNvPr id="148" name="Google Shape;148;p25"/>
          <p:cNvSpPr txBox="1"/>
          <p:nvPr>
            <p:ph idx="1" type="body"/>
          </p:nvPr>
        </p:nvSpPr>
        <p:spPr>
          <a:xfrm>
            <a:off x="311700" y="1417800"/>
            <a:ext cx="8520600" cy="335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50">
                <a:highlight>
                  <a:schemeClr val="lt1"/>
                </a:highlight>
                <a:latin typeface="Playfair Display"/>
                <a:ea typeface="Playfair Display"/>
                <a:cs typeface="Playfair Display"/>
                <a:sym typeface="Playfair Display"/>
              </a:rPr>
              <a:t>My roots go down, down into the earth.</a:t>
            </a:r>
            <a:endParaRPr sz="1450">
              <a:highlight>
                <a:schemeClr val="lt1"/>
              </a:highlight>
              <a:latin typeface="Playfair Display"/>
              <a:ea typeface="Playfair Display"/>
              <a:cs typeface="Playfair Display"/>
              <a:sym typeface="Playfair Display"/>
            </a:endParaRPr>
          </a:p>
          <a:p>
            <a:pPr indent="0" lvl="0" marL="0" rtl="0" algn="l">
              <a:spcBef>
                <a:spcPts val="1200"/>
              </a:spcBef>
              <a:spcAft>
                <a:spcPts val="0"/>
              </a:spcAft>
              <a:buClr>
                <a:schemeClr val="dk1"/>
              </a:buClr>
              <a:buSzPts val="1100"/>
              <a:buFont typeface="Arial"/>
              <a:buNone/>
            </a:pPr>
            <a:r>
              <a:rPr lang="en" sz="1450">
                <a:highlight>
                  <a:schemeClr val="lt1"/>
                </a:highlight>
                <a:latin typeface="Playfair Display"/>
                <a:ea typeface="Playfair Display"/>
                <a:cs typeface="Playfair Display"/>
                <a:sym typeface="Playfair Display"/>
              </a:rPr>
              <a:t>My roots go down, down into the earth.</a:t>
            </a:r>
            <a:endParaRPr sz="1450">
              <a:highlight>
                <a:schemeClr val="lt1"/>
              </a:highlight>
              <a:latin typeface="Playfair Display"/>
              <a:ea typeface="Playfair Display"/>
              <a:cs typeface="Playfair Display"/>
              <a:sym typeface="Playfair Display"/>
            </a:endParaRPr>
          </a:p>
          <a:p>
            <a:pPr indent="0" lvl="0" marL="0" rtl="0" algn="l">
              <a:spcBef>
                <a:spcPts val="1200"/>
              </a:spcBef>
              <a:spcAft>
                <a:spcPts val="0"/>
              </a:spcAft>
              <a:buClr>
                <a:schemeClr val="dk1"/>
              </a:buClr>
              <a:buSzPts val="1100"/>
              <a:buFont typeface="Arial"/>
              <a:buNone/>
            </a:pPr>
            <a:r>
              <a:rPr lang="en" sz="1450">
                <a:highlight>
                  <a:schemeClr val="lt1"/>
                </a:highlight>
                <a:latin typeface="Playfair Display"/>
                <a:ea typeface="Playfair Display"/>
                <a:cs typeface="Playfair Display"/>
                <a:sym typeface="Playfair Display"/>
              </a:rPr>
              <a:t>My roots go down, down into the earth.</a:t>
            </a:r>
            <a:endParaRPr sz="1450">
              <a:highlight>
                <a:schemeClr val="lt1"/>
              </a:highlight>
              <a:latin typeface="Playfair Display"/>
              <a:ea typeface="Playfair Display"/>
              <a:cs typeface="Playfair Display"/>
              <a:sym typeface="Playfair Display"/>
            </a:endParaRPr>
          </a:p>
          <a:p>
            <a:pPr indent="0" lvl="0" marL="0" rtl="0" algn="l">
              <a:spcBef>
                <a:spcPts val="1200"/>
              </a:spcBef>
              <a:spcAft>
                <a:spcPts val="0"/>
              </a:spcAft>
              <a:buNone/>
            </a:pPr>
            <a:r>
              <a:rPr lang="en" sz="1450">
                <a:highlight>
                  <a:schemeClr val="lt1"/>
                </a:highlight>
                <a:latin typeface="Playfair Display"/>
                <a:ea typeface="Playfair Display"/>
                <a:cs typeface="Playfair Display"/>
                <a:sym typeface="Playfair Display"/>
              </a:rPr>
              <a:t>My roots go down.</a:t>
            </a:r>
            <a:endParaRPr sz="1450">
              <a:highlight>
                <a:schemeClr val="lt1"/>
              </a:highlight>
              <a:latin typeface="Playfair Display"/>
              <a:ea typeface="Playfair Display"/>
              <a:cs typeface="Playfair Display"/>
              <a:sym typeface="Playfair Display"/>
            </a:endParaRPr>
          </a:p>
          <a:p>
            <a:pPr indent="0" lvl="0" marL="0" rtl="0" algn="l">
              <a:spcBef>
                <a:spcPts val="1200"/>
              </a:spcBef>
              <a:spcAft>
                <a:spcPts val="0"/>
              </a:spcAft>
              <a:buNone/>
            </a:pPr>
            <a:r>
              <a:t/>
            </a:r>
            <a:endParaRPr sz="1450">
              <a:highlight>
                <a:schemeClr val="lt1"/>
              </a:highlight>
              <a:latin typeface="Playfair Display"/>
              <a:ea typeface="Playfair Display"/>
              <a:cs typeface="Playfair Display"/>
              <a:sym typeface="Playfair Display"/>
            </a:endParaRPr>
          </a:p>
          <a:p>
            <a:pPr indent="0" lvl="0" marL="0" rtl="0" algn="l">
              <a:spcBef>
                <a:spcPts val="1200"/>
              </a:spcBef>
              <a:spcAft>
                <a:spcPts val="0"/>
              </a:spcAft>
              <a:buNone/>
            </a:pPr>
            <a:r>
              <a:rPr lang="en" sz="1450">
                <a:highlight>
                  <a:schemeClr val="lt1"/>
                </a:highlight>
                <a:latin typeface="Playfair Display"/>
                <a:ea typeface="Playfair Display"/>
                <a:cs typeface="Playfair Display"/>
                <a:sym typeface="Playfair Display"/>
              </a:rPr>
              <a:t>My trunk goes up, up into the world…</a:t>
            </a:r>
            <a:endParaRPr sz="1450">
              <a:highlight>
                <a:schemeClr val="lt1"/>
              </a:highlight>
              <a:latin typeface="Playfair Display"/>
              <a:ea typeface="Playfair Display"/>
              <a:cs typeface="Playfair Display"/>
              <a:sym typeface="Playfair Display"/>
            </a:endParaRPr>
          </a:p>
          <a:p>
            <a:pPr indent="0" lvl="0" marL="0" rtl="0" algn="l">
              <a:spcBef>
                <a:spcPts val="1200"/>
              </a:spcBef>
              <a:spcAft>
                <a:spcPts val="0"/>
              </a:spcAft>
              <a:buNone/>
            </a:pPr>
            <a:r>
              <a:rPr lang="en" sz="1450">
                <a:highlight>
                  <a:schemeClr val="lt1"/>
                </a:highlight>
                <a:latin typeface="Playfair Display"/>
                <a:ea typeface="Playfair Display"/>
                <a:cs typeface="Playfair Display"/>
                <a:sym typeface="Playfair Display"/>
              </a:rPr>
              <a:t>My branches go out, out into sky…</a:t>
            </a:r>
            <a:endParaRPr sz="1450">
              <a:highlight>
                <a:schemeClr val="lt1"/>
              </a:highlight>
              <a:latin typeface="Playfair Display"/>
              <a:ea typeface="Playfair Display"/>
              <a:cs typeface="Playfair Display"/>
              <a:sym typeface="Playfair Display"/>
            </a:endParaRPr>
          </a:p>
          <a:p>
            <a:pPr indent="0" lvl="0" marL="0" rtl="0" algn="l">
              <a:spcBef>
                <a:spcPts val="1200"/>
              </a:spcBef>
              <a:spcAft>
                <a:spcPts val="0"/>
              </a:spcAft>
              <a:buNone/>
            </a:pPr>
            <a:r>
              <a:rPr lang="en" sz="1450">
                <a:highlight>
                  <a:schemeClr val="lt1"/>
                </a:highlight>
                <a:latin typeface="Playfair Display"/>
                <a:ea typeface="Playfair Display"/>
                <a:cs typeface="Playfair Display"/>
                <a:sym typeface="Playfair Display"/>
              </a:rPr>
              <a:t>My leaves go out, out into the sun..</a:t>
            </a:r>
            <a:endParaRPr sz="1450">
              <a:highlight>
                <a:schemeClr val="lt1"/>
              </a:highlight>
              <a:latin typeface="Playfair Display"/>
              <a:ea typeface="Playfair Display"/>
              <a:cs typeface="Playfair Display"/>
              <a:sym typeface="Playfair Display"/>
            </a:endParaRPr>
          </a:p>
          <a:p>
            <a:pPr indent="0" lvl="0" marL="0" rtl="0" algn="l">
              <a:spcBef>
                <a:spcPts val="1200"/>
              </a:spcBef>
              <a:spcAft>
                <a:spcPts val="1200"/>
              </a:spcAft>
              <a:buNone/>
            </a:pPr>
            <a:r>
              <a:t/>
            </a:r>
            <a:endParaRPr sz="1150">
              <a:solidFill>
                <a:schemeClr val="dk1"/>
              </a:solidFill>
              <a:highlight>
                <a:srgbClr val="FFFFFF"/>
              </a:highlight>
            </a:endParaRPr>
          </a:p>
        </p:txBody>
      </p:sp>
      <p:pic>
        <p:nvPicPr>
          <p:cNvPr id="149" name="Google Shape;149;p25"/>
          <p:cNvPicPr preferRelativeResize="0"/>
          <p:nvPr/>
        </p:nvPicPr>
        <p:blipFill>
          <a:blip r:embed="rId3">
            <a:alphaModFix/>
          </a:blip>
          <a:stretch>
            <a:fillRect/>
          </a:stretch>
        </p:blipFill>
        <p:spPr>
          <a:xfrm>
            <a:off x="4277750" y="775175"/>
            <a:ext cx="3859525" cy="3859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6"/>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Story Time</a:t>
            </a:r>
            <a:endParaRPr/>
          </a:p>
        </p:txBody>
      </p:sp>
      <p:pic>
        <p:nvPicPr>
          <p:cNvPr id="155" name="Google Shape;155;p26"/>
          <p:cNvPicPr preferRelativeResize="0"/>
          <p:nvPr/>
        </p:nvPicPr>
        <p:blipFill>
          <a:blip r:embed="rId3">
            <a:alphaModFix/>
          </a:blip>
          <a:stretch>
            <a:fillRect/>
          </a:stretch>
        </p:blipFill>
        <p:spPr>
          <a:xfrm>
            <a:off x="1954813" y="152400"/>
            <a:ext cx="5234365" cy="39257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7"/>
          <p:cNvSpPr txBox="1"/>
          <p:nvPr>
            <p:ph type="title"/>
          </p:nvPr>
        </p:nvSpPr>
        <p:spPr>
          <a:xfrm>
            <a:off x="311700" y="37272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Listen</a:t>
            </a:r>
            <a:endParaRPr>
              <a:solidFill>
                <a:schemeClr val="accent6"/>
              </a:solidFill>
            </a:endParaRPr>
          </a:p>
        </p:txBody>
      </p:sp>
      <p:sp>
        <p:nvSpPr>
          <p:cNvPr id="161" name="Google Shape;161;p27"/>
          <p:cNvSpPr txBox="1"/>
          <p:nvPr>
            <p:ph idx="1" type="body"/>
          </p:nvPr>
        </p:nvSpPr>
        <p:spPr>
          <a:xfrm>
            <a:off x="311700" y="1417800"/>
            <a:ext cx="8520600" cy="35892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Clr>
                <a:schemeClr val="dk1"/>
              </a:buClr>
              <a:buSzPts val="1100"/>
              <a:buFont typeface="Arial"/>
              <a:buNone/>
            </a:pPr>
            <a:r>
              <a:rPr lang="en" sz="1200">
                <a:latin typeface="Playfair Display"/>
                <a:ea typeface="Playfair Display"/>
                <a:cs typeface="Playfair Display"/>
                <a:sym typeface="Playfair Display"/>
              </a:rPr>
              <a:t>Once upon a time (and many times before)...so many thousands of years ago that it is barely in our collective memory - our dreamtime - our story, the land we now call Florida, rested beneath a shallow ocean. </a:t>
            </a:r>
            <a:endParaRPr sz="1200">
              <a:latin typeface="Playfair Display"/>
              <a:ea typeface="Playfair Display"/>
              <a:cs typeface="Playfair Display"/>
              <a:sym typeface="Playfair Display"/>
            </a:endParaRPr>
          </a:p>
          <a:p>
            <a:pPr indent="0" lvl="0" marL="0" rtl="0" algn="l">
              <a:lnSpc>
                <a:spcPct val="105000"/>
              </a:lnSpc>
              <a:spcBef>
                <a:spcPts val="0"/>
              </a:spcBef>
              <a:spcAft>
                <a:spcPts val="0"/>
              </a:spcAft>
              <a:buClr>
                <a:schemeClr val="dk1"/>
              </a:buClr>
              <a:buSzPts val="1100"/>
              <a:buFont typeface="Arial"/>
              <a:buNone/>
            </a:pPr>
            <a:r>
              <a:t/>
            </a:r>
            <a:endParaRPr sz="1200">
              <a:latin typeface="Playfair Display"/>
              <a:ea typeface="Playfair Display"/>
              <a:cs typeface="Playfair Display"/>
              <a:sym typeface="Playfair Display"/>
            </a:endParaRPr>
          </a:p>
          <a:p>
            <a:pPr indent="0" lvl="0" marL="0" rtl="0" algn="l">
              <a:lnSpc>
                <a:spcPct val="105000"/>
              </a:lnSpc>
              <a:spcBef>
                <a:spcPts val="0"/>
              </a:spcBef>
              <a:spcAft>
                <a:spcPts val="0"/>
              </a:spcAft>
              <a:buClr>
                <a:schemeClr val="dk1"/>
              </a:buClr>
              <a:buSzPts val="1100"/>
              <a:buFont typeface="Arial"/>
              <a:buNone/>
            </a:pPr>
            <a:r>
              <a:rPr lang="en" sz="1200">
                <a:latin typeface="Playfair Display"/>
                <a:ea typeface="Playfair Display"/>
                <a:cs typeface="Playfair Display"/>
                <a:sym typeface="Playfair Display"/>
              </a:rPr>
              <a:t>Flying in the sky above that sea, on occasion, a lone Osprey would often hunt - traveling just off-shore, on the search for fresh fish for supper.</a:t>
            </a:r>
            <a:endParaRPr sz="1200">
              <a:latin typeface="Playfair Display"/>
              <a:ea typeface="Playfair Display"/>
              <a:cs typeface="Playfair Display"/>
              <a:sym typeface="Playfair Display"/>
            </a:endParaRPr>
          </a:p>
          <a:p>
            <a:pPr indent="0" lvl="0" marL="0" rtl="0" algn="l">
              <a:lnSpc>
                <a:spcPct val="105000"/>
              </a:lnSpc>
              <a:spcBef>
                <a:spcPts val="0"/>
              </a:spcBef>
              <a:spcAft>
                <a:spcPts val="0"/>
              </a:spcAft>
              <a:buClr>
                <a:schemeClr val="dk1"/>
              </a:buClr>
              <a:buSzPts val="1100"/>
              <a:buFont typeface="Arial"/>
              <a:buNone/>
            </a:pPr>
            <a:r>
              <a:t/>
            </a:r>
            <a:endParaRPr sz="1200">
              <a:latin typeface="Playfair Display"/>
              <a:ea typeface="Playfair Display"/>
              <a:cs typeface="Playfair Display"/>
              <a:sym typeface="Playfair Display"/>
            </a:endParaRPr>
          </a:p>
          <a:p>
            <a:pPr indent="0" lvl="0" marL="0" rtl="0" algn="l">
              <a:lnSpc>
                <a:spcPct val="105000"/>
              </a:lnSpc>
              <a:spcBef>
                <a:spcPts val="0"/>
              </a:spcBef>
              <a:spcAft>
                <a:spcPts val="0"/>
              </a:spcAft>
              <a:buClr>
                <a:schemeClr val="dk1"/>
              </a:buClr>
              <a:buSzPts val="1100"/>
              <a:buFont typeface="Arial"/>
              <a:buNone/>
            </a:pPr>
            <a:r>
              <a:rPr lang="en" sz="1200">
                <a:latin typeface="Playfair Display"/>
                <a:ea typeface="Playfair Display"/>
                <a:cs typeface="Playfair Display"/>
                <a:sym typeface="Playfair Display"/>
              </a:rPr>
              <a:t>I invite you to close your eyes and travel back in time to that shallow ocean.  Become a part of that place - that warm, azure sea.  Are you an animal? A plant? A bacteria? A drop of water? WHAT ARE YOU?  What does it feel like, what do you see, what do you smell, taste?  Are you flying alongside our friend, the Osprey? Or do you see him above you flying and diving? Travel with him and keep him in sight as we adventure through time…</a:t>
            </a:r>
            <a:endParaRPr sz="1200">
              <a:latin typeface="Playfair Display"/>
              <a:ea typeface="Playfair Display"/>
              <a:cs typeface="Playfair Display"/>
              <a:sym typeface="Playfair Display"/>
            </a:endParaRPr>
          </a:p>
          <a:p>
            <a:pPr indent="0" lvl="0" marL="0" rtl="0" algn="l">
              <a:lnSpc>
                <a:spcPct val="105000"/>
              </a:lnSpc>
              <a:spcBef>
                <a:spcPts val="0"/>
              </a:spcBef>
              <a:spcAft>
                <a:spcPts val="0"/>
              </a:spcAft>
              <a:buNone/>
            </a:pPr>
            <a:r>
              <a:t/>
            </a:r>
            <a:endParaRPr sz="1200">
              <a:latin typeface="Playfair Display"/>
              <a:ea typeface="Playfair Display"/>
              <a:cs typeface="Playfair Display"/>
              <a:sym typeface="Playfair Display"/>
            </a:endParaRPr>
          </a:p>
          <a:p>
            <a:pPr indent="0" lvl="0" marL="0" rtl="0" algn="l">
              <a:lnSpc>
                <a:spcPct val="105000"/>
              </a:lnSpc>
              <a:spcBef>
                <a:spcPts val="0"/>
              </a:spcBef>
              <a:spcAft>
                <a:spcPts val="0"/>
              </a:spcAft>
              <a:buNone/>
            </a:pPr>
            <a:r>
              <a:rPr lang="en" sz="1200">
                <a:latin typeface="Playfair Display"/>
                <a:ea typeface="Playfair Display"/>
                <a:cs typeface="Playfair Display"/>
                <a:sym typeface="Playfair Display"/>
              </a:rPr>
              <a:t>You are drifting or floating or swimming or flying. You can feel the warmth of the sun or the splash of cold rain, the vibration of a lightning bolt nearby, or the mad swirl of wind as a hurricane passes.  You are a part of the warm sea, surrounded by the colors of a gazillion plankton, a thousand fishes, brilliant octopuses, a rainbow of corals.  </a:t>
            </a:r>
            <a:endParaRPr sz="1200">
              <a:latin typeface="Playfair Display"/>
              <a:ea typeface="Playfair Display"/>
              <a:cs typeface="Playfair Display"/>
              <a:sym typeface="Playfair Display"/>
            </a:endParaRPr>
          </a:p>
          <a:p>
            <a:pPr indent="0" lvl="0" marL="0" rtl="0" algn="l">
              <a:lnSpc>
                <a:spcPct val="105000"/>
              </a:lnSpc>
              <a:spcBef>
                <a:spcPts val="0"/>
              </a:spcBef>
              <a:spcAft>
                <a:spcPts val="0"/>
              </a:spcAft>
              <a:buNone/>
            </a:pPr>
            <a:r>
              <a:t/>
            </a:r>
            <a:endParaRPr sz="1200">
              <a:latin typeface="Playfair Display"/>
              <a:ea typeface="Playfair Display"/>
              <a:cs typeface="Playfair Display"/>
              <a:sym typeface="Playfair Display"/>
            </a:endParaRPr>
          </a:p>
          <a:p>
            <a:pPr indent="0" lvl="0" marL="0" rtl="0" algn="l">
              <a:lnSpc>
                <a:spcPct val="105000"/>
              </a:lnSpc>
              <a:spcBef>
                <a:spcPts val="0"/>
              </a:spcBef>
              <a:spcAft>
                <a:spcPts val="0"/>
              </a:spcAft>
              <a:buClr>
                <a:schemeClr val="dk1"/>
              </a:buClr>
              <a:buSzPts val="1100"/>
              <a:buFont typeface="Arial"/>
              <a:buNone/>
            </a:pPr>
            <a:r>
              <a:rPr lang="en" sz="1200">
                <a:latin typeface="Playfair Display"/>
                <a:ea typeface="Playfair Display"/>
                <a:cs typeface="Playfair Display"/>
                <a:sym typeface="Playfair Display"/>
              </a:rPr>
              <a:t>Swish, a large megalodon speeds past, seals and whales frolic. Our friend, the Osprey, pauses and dives in a rush toward the surface of the sea, grabbing energy from the bountiful life of the sea.  He spares you so you can tumble through time with him. </a:t>
            </a:r>
            <a:endParaRPr sz="1200">
              <a:latin typeface="Playfair Display"/>
              <a:ea typeface="Playfair Display"/>
              <a:cs typeface="Playfair Display"/>
              <a:sym typeface="Playfair Display"/>
            </a:endParaRPr>
          </a:p>
          <a:p>
            <a:pPr indent="0" lvl="0" marL="0" rtl="0" algn="l">
              <a:lnSpc>
                <a:spcPct val="105000"/>
              </a:lnSpc>
              <a:spcBef>
                <a:spcPts val="0"/>
              </a:spcBef>
              <a:spcAft>
                <a:spcPts val="1200"/>
              </a:spcAft>
              <a:buNone/>
            </a:pPr>
            <a:r>
              <a:t/>
            </a:r>
            <a:endParaRPr sz="19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Ancient Florida - 36-40 million years ago</a:t>
            </a:r>
            <a:endParaRPr/>
          </a:p>
        </p:txBody>
      </p:sp>
      <p:pic>
        <p:nvPicPr>
          <p:cNvPr id="167" name="Google Shape;167;p28"/>
          <p:cNvPicPr preferRelativeResize="0"/>
          <p:nvPr/>
        </p:nvPicPr>
        <p:blipFill>
          <a:blip r:embed="rId3">
            <a:alphaModFix/>
          </a:blip>
          <a:stretch>
            <a:fillRect/>
          </a:stretch>
        </p:blipFill>
        <p:spPr>
          <a:xfrm>
            <a:off x="152400" y="152400"/>
            <a:ext cx="2352675" cy="1943100"/>
          </a:xfrm>
          <a:prstGeom prst="rect">
            <a:avLst/>
          </a:prstGeom>
          <a:noFill/>
          <a:ln>
            <a:noFill/>
          </a:ln>
        </p:spPr>
      </p:pic>
      <p:pic>
        <p:nvPicPr>
          <p:cNvPr id="168" name="Google Shape;168;p28"/>
          <p:cNvPicPr preferRelativeResize="0"/>
          <p:nvPr/>
        </p:nvPicPr>
        <p:blipFill>
          <a:blip r:embed="rId4">
            <a:alphaModFix/>
          </a:blip>
          <a:stretch>
            <a:fillRect/>
          </a:stretch>
        </p:blipFill>
        <p:spPr>
          <a:xfrm>
            <a:off x="2618000" y="1598075"/>
            <a:ext cx="3908001" cy="2198251"/>
          </a:xfrm>
          <a:prstGeom prst="rect">
            <a:avLst/>
          </a:prstGeom>
          <a:noFill/>
          <a:ln>
            <a:noFill/>
          </a:ln>
        </p:spPr>
      </p:pic>
      <p:pic>
        <p:nvPicPr>
          <p:cNvPr id="169" name="Google Shape;169;p28"/>
          <p:cNvPicPr preferRelativeResize="0"/>
          <p:nvPr/>
        </p:nvPicPr>
        <p:blipFill>
          <a:blip r:embed="rId5">
            <a:alphaModFix/>
          </a:blip>
          <a:stretch>
            <a:fillRect/>
          </a:stretch>
        </p:blipFill>
        <p:spPr>
          <a:xfrm>
            <a:off x="6470700" y="152400"/>
            <a:ext cx="2352675" cy="1943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9"/>
          <p:cNvSpPr txBox="1"/>
          <p:nvPr>
            <p:ph type="title"/>
          </p:nvPr>
        </p:nvSpPr>
        <p:spPr>
          <a:xfrm>
            <a:off x="311700" y="37272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Our Story</a:t>
            </a:r>
            <a:endParaRPr>
              <a:solidFill>
                <a:schemeClr val="accent6"/>
              </a:solidFill>
            </a:endParaRPr>
          </a:p>
        </p:txBody>
      </p:sp>
      <p:sp>
        <p:nvSpPr>
          <p:cNvPr id="175" name="Google Shape;175;p29"/>
          <p:cNvSpPr txBox="1"/>
          <p:nvPr>
            <p:ph idx="1" type="body"/>
          </p:nvPr>
        </p:nvSpPr>
        <p:spPr>
          <a:xfrm>
            <a:off x="311700" y="1417800"/>
            <a:ext cx="8520600" cy="3553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688"/>
              <a:buFont typeface="Arial"/>
              <a:buNone/>
            </a:pPr>
            <a:r>
              <a:rPr lang="en" sz="1130">
                <a:solidFill>
                  <a:schemeClr val="dk1"/>
                </a:solidFill>
                <a:latin typeface="Playfair Display"/>
                <a:ea typeface="Playfair Display"/>
                <a:cs typeface="Playfair Display"/>
                <a:sym typeface="Playfair Display"/>
              </a:rPr>
              <a:t>Spinning through a vortex, you and the Osprey travel. Like magic</a:t>
            </a:r>
            <a:r>
              <a:rPr lang="en" sz="1130">
                <a:latin typeface="Playfair Display"/>
                <a:ea typeface="Playfair Display"/>
                <a:cs typeface="Playfair Display"/>
                <a:sym typeface="Playfair Display"/>
              </a:rPr>
              <a:t>. </a:t>
            </a:r>
            <a:r>
              <a:rPr lang="en" sz="1130">
                <a:solidFill>
                  <a:schemeClr val="dk1"/>
                </a:solidFill>
                <a:latin typeface="Playfair Display"/>
                <a:ea typeface="Playfair Display"/>
                <a:cs typeface="Playfair Display"/>
                <a:sym typeface="Playfair Display"/>
              </a:rPr>
              <a:t>Ages pass, thousands and thousands of years of  the cycle of life in which organisms live and die, leaving behind their skeletal remains.  Piles of calcium carbonate, dissolving and stacking and piling up</a:t>
            </a:r>
            <a:r>
              <a:rPr lang="en" sz="1130">
                <a:latin typeface="Playfair Display"/>
                <a:ea typeface="Playfair Display"/>
                <a:cs typeface="Playfair Display"/>
                <a:sym typeface="Playfair Display"/>
              </a:rPr>
              <a:t> - becoming </a:t>
            </a:r>
            <a:r>
              <a:rPr lang="en" sz="1130">
                <a:solidFill>
                  <a:schemeClr val="dk1"/>
                </a:solidFill>
                <a:latin typeface="Playfair Display"/>
                <a:ea typeface="Playfair Display"/>
                <a:cs typeface="Playfair Display"/>
                <a:sym typeface="Playfair Display"/>
              </a:rPr>
              <a:t>the limestone bedrock of Florida</a:t>
            </a:r>
            <a:r>
              <a:rPr lang="en" sz="1130">
                <a:latin typeface="Playfair Display"/>
                <a:ea typeface="Playfair Display"/>
                <a:cs typeface="Playfair Display"/>
                <a:sym typeface="Playfair Display"/>
              </a:rPr>
              <a:t>.  D</a:t>
            </a:r>
            <a:r>
              <a:rPr lang="en" sz="1130">
                <a:solidFill>
                  <a:schemeClr val="dk1"/>
                </a:solidFill>
                <a:latin typeface="Playfair Display"/>
                <a:ea typeface="Playfair Display"/>
                <a:cs typeface="Playfair Display"/>
                <a:sym typeface="Playfair Display"/>
              </a:rPr>
              <a:t>eep, deep beneath are the bones of ancient beings, and just below</a:t>
            </a:r>
            <a:r>
              <a:rPr lang="en" sz="1130">
                <a:latin typeface="Playfair Display"/>
                <a:ea typeface="Playfair Display"/>
                <a:cs typeface="Playfair Display"/>
                <a:sym typeface="Playfair Display"/>
              </a:rPr>
              <a:t>, under our toes </a:t>
            </a:r>
            <a:r>
              <a:rPr lang="en" sz="1130">
                <a:solidFill>
                  <a:schemeClr val="dk1"/>
                </a:solidFill>
                <a:latin typeface="Playfair Display"/>
                <a:ea typeface="Playfair Display"/>
                <a:cs typeface="Playfair Display"/>
                <a:sym typeface="Playfair Display"/>
              </a:rPr>
              <a:t>- the remains of a more recent story. </a:t>
            </a:r>
            <a:endParaRPr sz="1130">
              <a:solidFill>
                <a:schemeClr val="dk1"/>
              </a:solidFill>
              <a:latin typeface="Playfair Display"/>
              <a:ea typeface="Playfair Display"/>
              <a:cs typeface="Playfair Display"/>
              <a:sym typeface="Playfair Display"/>
            </a:endParaRPr>
          </a:p>
          <a:p>
            <a:pPr indent="0" lvl="0" marL="0" rtl="0" algn="l">
              <a:lnSpc>
                <a:spcPct val="95000"/>
              </a:lnSpc>
              <a:spcBef>
                <a:spcPts val="0"/>
              </a:spcBef>
              <a:spcAft>
                <a:spcPts val="0"/>
              </a:spcAft>
              <a:buClr>
                <a:schemeClr val="dk1"/>
              </a:buClr>
              <a:buSzPts val="688"/>
              <a:buFont typeface="Arial"/>
              <a:buNone/>
            </a:pPr>
            <a:r>
              <a:t/>
            </a:r>
            <a:endParaRPr sz="1130">
              <a:solidFill>
                <a:schemeClr val="dk1"/>
              </a:solidFill>
              <a:latin typeface="Playfair Display"/>
              <a:ea typeface="Playfair Display"/>
              <a:cs typeface="Playfair Display"/>
              <a:sym typeface="Playfair Display"/>
            </a:endParaRPr>
          </a:p>
          <a:p>
            <a:pPr indent="0" lvl="0" marL="0" rtl="0" algn="l">
              <a:lnSpc>
                <a:spcPct val="95000"/>
              </a:lnSpc>
              <a:spcBef>
                <a:spcPts val="0"/>
              </a:spcBef>
              <a:spcAft>
                <a:spcPts val="0"/>
              </a:spcAft>
              <a:buClr>
                <a:schemeClr val="dk1"/>
              </a:buClr>
              <a:buSzPts val="688"/>
              <a:buFont typeface="Arial"/>
              <a:buNone/>
            </a:pPr>
            <a:r>
              <a:rPr lang="en" sz="1130">
                <a:solidFill>
                  <a:schemeClr val="dk1"/>
                </a:solidFill>
                <a:latin typeface="Playfair Display"/>
                <a:ea typeface="Playfair Display"/>
                <a:cs typeface="Playfair Display"/>
                <a:sym typeface="Playfair Display"/>
              </a:rPr>
              <a:t>Exploding through the vortex of time, you and Osprey land in a very different place.  The water of this sea is cold and deep, and the shallow reefs just an ancient memory.  You see land in the near distance - a high plateau of windswept grasses and plains.  </a:t>
            </a:r>
            <a:endParaRPr sz="1130">
              <a:solidFill>
                <a:schemeClr val="dk1"/>
              </a:solidFill>
              <a:latin typeface="Playfair Display"/>
              <a:ea typeface="Playfair Display"/>
              <a:cs typeface="Playfair Display"/>
              <a:sym typeface="Playfair Display"/>
            </a:endParaRPr>
          </a:p>
          <a:p>
            <a:pPr indent="0" lvl="0" marL="0" rtl="0" algn="l">
              <a:lnSpc>
                <a:spcPct val="95000"/>
              </a:lnSpc>
              <a:spcBef>
                <a:spcPts val="0"/>
              </a:spcBef>
              <a:spcAft>
                <a:spcPts val="0"/>
              </a:spcAft>
              <a:buClr>
                <a:schemeClr val="dk1"/>
              </a:buClr>
              <a:buSzPts val="688"/>
              <a:buFont typeface="Arial"/>
              <a:buNone/>
            </a:pPr>
            <a:r>
              <a:t/>
            </a:r>
            <a:endParaRPr sz="1130">
              <a:solidFill>
                <a:schemeClr val="dk1"/>
              </a:solidFill>
              <a:latin typeface="Playfair Display"/>
              <a:ea typeface="Playfair Display"/>
              <a:cs typeface="Playfair Display"/>
              <a:sym typeface="Playfair Display"/>
            </a:endParaRPr>
          </a:p>
          <a:p>
            <a:pPr indent="0" lvl="0" marL="0" rtl="0" algn="l">
              <a:lnSpc>
                <a:spcPct val="95000"/>
              </a:lnSpc>
              <a:spcBef>
                <a:spcPts val="0"/>
              </a:spcBef>
              <a:spcAft>
                <a:spcPts val="0"/>
              </a:spcAft>
              <a:buSzPts val="688"/>
              <a:buNone/>
            </a:pPr>
            <a:r>
              <a:rPr lang="en" sz="1130">
                <a:solidFill>
                  <a:schemeClr val="dk1"/>
                </a:solidFill>
                <a:latin typeface="Playfair Display"/>
                <a:ea typeface="Playfair Display"/>
                <a:cs typeface="Playfair Display"/>
                <a:sym typeface="Playfair Display"/>
              </a:rPr>
              <a:t>Such a tremendous amount of time has passed since you were last in this place,  In that time, the ocean has ebbed and flowed and became colder and colder, receding and exposing the land and left-behind coral reefs, The land is wide and vast and stops at the ocean where it plunges to depths of</a:t>
            </a:r>
            <a:r>
              <a:rPr lang="en" sz="1130">
                <a:latin typeface="Playfair Display"/>
                <a:ea typeface="Playfair Display"/>
                <a:cs typeface="Playfair Display"/>
                <a:sym typeface="Playfair Display"/>
              </a:rPr>
              <a:t> </a:t>
            </a:r>
            <a:r>
              <a:rPr lang="en" sz="1130">
                <a:solidFill>
                  <a:schemeClr val="dk1"/>
                </a:solidFill>
                <a:latin typeface="Playfair Display"/>
                <a:ea typeface="Playfair Display"/>
                <a:cs typeface="Playfair Display"/>
                <a:sym typeface="Playfair Display"/>
              </a:rPr>
              <a:t> thousands of feet - a mountain below.</a:t>
            </a:r>
            <a:endParaRPr sz="1130">
              <a:solidFill>
                <a:schemeClr val="dk1"/>
              </a:solidFill>
              <a:latin typeface="Playfair Display"/>
              <a:ea typeface="Playfair Display"/>
              <a:cs typeface="Playfair Display"/>
              <a:sym typeface="Playfair Display"/>
            </a:endParaRPr>
          </a:p>
          <a:p>
            <a:pPr indent="0" lvl="0" marL="0" rtl="0" algn="l">
              <a:lnSpc>
                <a:spcPct val="95000"/>
              </a:lnSpc>
              <a:spcBef>
                <a:spcPts val="0"/>
              </a:spcBef>
              <a:spcAft>
                <a:spcPts val="0"/>
              </a:spcAft>
              <a:buSzPts val="688"/>
              <a:buNone/>
            </a:pPr>
            <a:r>
              <a:t/>
            </a:r>
            <a:endParaRPr sz="1130">
              <a:solidFill>
                <a:schemeClr val="dk1"/>
              </a:solidFill>
              <a:latin typeface="Playfair Display"/>
              <a:ea typeface="Playfair Display"/>
              <a:cs typeface="Playfair Display"/>
              <a:sym typeface="Playfair Display"/>
            </a:endParaRPr>
          </a:p>
          <a:p>
            <a:pPr indent="0" lvl="0" marL="0" rtl="0" algn="l">
              <a:lnSpc>
                <a:spcPct val="95000"/>
              </a:lnSpc>
              <a:spcBef>
                <a:spcPts val="0"/>
              </a:spcBef>
              <a:spcAft>
                <a:spcPts val="0"/>
              </a:spcAft>
              <a:buSzPts val="688"/>
              <a:buNone/>
            </a:pPr>
            <a:r>
              <a:rPr lang="en" sz="1130">
                <a:solidFill>
                  <a:schemeClr val="dk1"/>
                </a:solidFill>
                <a:latin typeface="Playfair Display"/>
                <a:ea typeface="Playfair Display"/>
                <a:cs typeface="Playfair Display"/>
                <a:sym typeface="Playfair Display"/>
              </a:rPr>
              <a:t>You and Osprey are confused and don’t understand how this happened. You were just here an</a:t>
            </a:r>
            <a:r>
              <a:rPr lang="en" sz="1130">
                <a:latin typeface="Playfair Display"/>
                <a:ea typeface="Playfair Display"/>
                <a:cs typeface="Playfair Display"/>
                <a:sym typeface="Playfair Display"/>
              </a:rPr>
              <a:t>d it was so different!</a:t>
            </a:r>
            <a:endParaRPr sz="1130">
              <a:solidFill>
                <a:schemeClr val="dk1"/>
              </a:solidFill>
              <a:latin typeface="Playfair Display"/>
              <a:ea typeface="Playfair Display"/>
              <a:cs typeface="Playfair Display"/>
              <a:sym typeface="Playfair Display"/>
            </a:endParaRPr>
          </a:p>
          <a:p>
            <a:pPr indent="0" lvl="0" marL="0" rtl="0" algn="l">
              <a:lnSpc>
                <a:spcPct val="95000"/>
              </a:lnSpc>
              <a:spcBef>
                <a:spcPts val="0"/>
              </a:spcBef>
              <a:spcAft>
                <a:spcPts val="0"/>
              </a:spcAft>
              <a:buSzPts val="688"/>
              <a:buNone/>
            </a:pPr>
            <a:r>
              <a:t/>
            </a:r>
            <a:endParaRPr sz="1130">
              <a:solidFill>
                <a:schemeClr val="dk1"/>
              </a:solidFill>
              <a:latin typeface="Playfair Display"/>
              <a:ea typeface="Playfair Display"/>
              <a:cs typeface="Playfair Display"/>
              <a:sym typeface="Playfair Display"/>
            </a:endParaRPr>
          </a:p>
          <a:p>
            <a:pPr indent="0" lvl="0" marL="0" rtl="0" algn="l">
              <a:lnSpc>
                <a:spcPct val="95000"/>
              </a:lnSpc>
              <a:spcBef>
                <a:spcPts val="0"/>
              </a:spcBef>
              <a:spcAft>
                <a:spcPts val="0"/>
              </a:spcAft>
              <a:buSzPts val="688"/>
              <a:buNone/>
            </a:pPr>
            <a:r>
              <a:rPr lang="en" sz="1130">
                <a:latin typeface="Playfair Display"/>
                <a:ea typeface="Playfair Display"/>
                <a:cs typeface="Playfair Display"/>
                <a:sym typeface="Playfair Display"/>
              </a:rPr>
              <a:t>In time, you</a:t>
            </a:r>
            <a:r>
              <a:rPr lang="en" sz="1130">
                <a:solidFill>
                  <a:schemeClr val="dk1"/>
                </a:solidFill>
                <a:latin typeface="Playfair Display"/>
                <a:ea typeface="Playfair Display"/>
                <a:cs typeface="Playfair Display"/>
                <a:sym typeface="Playfair Display"/>
              </a:rPr>
              <a:t> learn the story from the creatures of the sea and land.  They whisper it to you in the wind and tell tales of giant icebergs covering the northern seas, and snow and glaciers covering the northern lands.  Fantastic tales are told of herds of ancient creatures fleeing southward to the dry, flat plains of the land we now call Florida. </a:t>
            </a:r>
            <a:endParaRPr sz="1130">
              <a:solidFill>
                <a:schemeClr val="dk1"/>
              </a:solidFill>
              <a:latin typeface="Playfair Display"/>
              <a:ea typeface="Playfair Display"/>
              <a:cs typeface="Playfair Display"/>
              <a:sym typeface="Playfair Display"/>
            </a:endParaRPr>
          </a:p>
          <a:p>
            <a:pPr indent="0" lvl="0" marL="0" rtl="0" algn="l">
              <a:lnSpc>
                <a:spcPct val="95000"/>
              </a:lnSpc>
              <a:spcBef>
                <a:spcPts val="0"/>
              </a:spcBef>
              <a:spcAft>
                <a:spcPts val="0"/>
              </a:spcAft>
              <a:buSzPts val="688"/>
              <a:buNone/>
            </a:pPr>
            <a:r>
              <a:t/>
            </a:r>
            <a:endParaRPr sz="1130">
              <a:solidFill>
                <a:schemeClr val="dk1"/>
              </a:solidFill>
              <a:latin typeface="Playfair Display"/>
              <a:ea typeface="Playfair Display"/>
              <a:cs typeface="Playfair Display"/>
              <a:sym typeface="Playfair Display"/>
            </a:endParaRPr>
          </a:p>
          <a:p>
            <a:pPr indent="0" lvl="0" marL="0" rtl="0" algn="l">
              <a:lnSpc>
                <a:spcPct val="95000"/>
              </a:lnSpc>
              <a:spcBef>
                <a:spcPts val="0"/>
              </a:spcBef>
              <a:spcAft>
                <a:spcPts val="0"/>
              </a:spcAft>
              <a:buSzPts val="688"/>
              <a:buNone/>
            </a:pPr>
            <a:r>
              <a:rPr lang="en" sz="1130">
                <a:solidFill>
                  <a:schemeClr val="dk1"/>
                </a:solidFill>
                <a:latin typeface="Playfair Display"/>
                <a:ea typeface="Playfair Display"/>
                <a:cs typeface="Playfair Display"/>
                <a:sym typeface="Playfair Display"/>
              </a:rPr>
              <a:t>Osprey is hungry and heads out for the hunt, searching for a shallow lake or stream full of fishes.  He heads inward toward land, toward the mass migration.  You need to follow.  </a:t>
            </a:r>
            <a:endParaRPr sz="1130">
              <a:solidFill>
                <a:schemeClr val="dk1"/>
              </a:solidFill>
              <a:latin typeface="Playfair Display"/>
              <a:ea typeface="Playfair Display"/>
              <a:cs typeface="Playfair Display"/>
              <a:sym typeface="Playfair Display"/>
            </a:endParaRPr>
          </a:p>
          <a:p>
            <a:pPr indent="0" lvl="0" marL="0" rtl="0" algn="l">
              <a:lnSpc>
                <a:spcPct val="95000"/>
              </a:lnSpc>
              <a:spcBef>
                <a:spcPts val="0"/>
              </a:spcBef>
              <a:spcAft>
                <a:spcPts val="0"/>
              </a:spcAft>
              <a:buClr>
                <a:schemeClr val="dk1"/>
              </a:buClr>
              <a:buSzPts val="688"/>
              <a:buFont typeface="Arial"/>
              <a:buNone/>
            </a:pPr>
            <a:r>
              <a:t/>
            </a:r>
            <a:endParaRPr sz="787">
              <a:solidFill>
                <a:schemeClr val="dk1"/>
              </a:solidFill>
              <a:latin typeface="Playfair Display"/>
              <a:ea typeface="Playfair Display"/>
              <a:cs typeface="Playfair Display"/>
              <a:sym typeface="Playfair Display"/>
            </a:endParaRPr>
          </a:p>
          <a:p>
            <a:pPr indent="0" lvl="0" marL="0" rtl="0" algn="l">
              <a:lnSpc>
                <a:spcPct val="95000"/>
              </a:lnSpc>
              <a:spcBef>
                <a:spcPts val="0"/>
              </a:spcBef>
              <a:spcAft>
                <a:spcPts val="1200"/>
              </a:spcAft>
              <a:buSzPts val="688"/>
              <a:buNone/>
            </a:pPr>
            <a:r>
              <a:t/>
            </a:r>
            <a:endParaRPr sz="1225"/>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Ancient Beings</a:t>
            </a:r>
            <a:endParaRPr/>
          </a:p>
        </p:txBody>
      </p:sp>
      <p:pic>
        <p:nvPicPr>
          <p:cNvPr id="181" name="Google Shape;181;p30"/>
          <p:cNvPicPr preferRelativeResize="0"/>
          <p:nvPr/>
        </p:nvPicPr>
        <p:blipFill>
          <a:blip r:embed="rId3">
            <a:alphaModFix/>
          </a:blip>
          <a:stretch>
            <a:fillRect/>
          </a:stretch>
        </p:blipFill>
        <p:spPr>
          <a:xfrm>
            <a:off x="2905125" y="1069150"/>
            <a:ext cx="3333750" cy="2238375"/>
          </a:xfrm>
          <a:prstGeom prst="rect">
            <a:avLst/>
          </a:prstGeom>
          <a:noFill/>
          <a:ln>
            <a:noFill/>
          </a:ln>
        </p:spPr>
      </p:pic>
      <p:pic>
        <p:nvPicPr>
          <p:cNvPr id="182" name="Google Shape;182;p30"/>
          <p:cNvPicPr preferRelativeResize="0"/>
          <p:nvPr/>
        </p:nvPicPr>
        <p:blipFill>
          <a:blip r:embed="rId4">
            <a:alphaModFix/>
          </a:blip>
          <a:stretch>
            <a:fillRect/>
          </a:stretch>
        </p:blipFill>
        <p:spPr>
          <a:xfrm>
            <a:off x="159575" y="2487500"/>
            <a:ext cx="2619375" cy="1743075"/>
          </a:xfrm>
          <a:prstGeom prst="rect">
            <a:avLst/>
          </a:prstGeom>
          <a:noFill/>
          <a:ln>
            <a:noFill/>
          </a:ln>
        </p:spPr>
      </p:pic>
      <p:pic>
        <p:nvPicPr>
          <p:cNvPr id="183" name="Google Shape;183;p30"/>
          <p:cNvPicPr preferRelativeResize="0"/>
          <p:nvPr/>
        </p:nvPicPr>
        <p:blipFill>
          <a:blip r:embed="rId5">
            <a:alphaModFix/>
          </a:blip>
          <a:stretch>
            <a:fillRect/>
          </a:stretch>
        </p:blipFill>
        <p:spPr>
          <a:xfrm>
            <a:off x="6470700" y="152400"/>
            <a:ext cx="2143125" cy="2143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1"/>
          <p:cNvSpPr txBox="1"/>
          <p:nvPr>
            <p:ph type="title"/>
          </p:nvPr>
        </p:nvSpPr>
        <p:spPr>
          <a:xfrm>
            <a:off x="311700" y="37272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Travel through Time</a:t>
            </a:r>
            <a:endParaRPr>
              <a:solidFill>
                <a:schemeClr val="accent6"/>
              </a:solidFill>
            </a:endParaRPr>
          </a:p>
        </p:txBody>
      </p:sp>
      <p:sp>
        <p:nvSpPr>
          <p:cNvPr id="189" name="Google Shape;189;p31"/>
          <p:cNvSpPr txBox="1"/>
          <p:nvPr>
            <p:ph idx="1" type="body"/>
          </p:nvPr>
        </p:nvSpPr>
        <p:spPr>
          <a:xfrm>
            <a:off x="311700" y="1417800"/>
            <a:ext cx="8520600" cy="34362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Clr>
                <a:schemeClr val="dk1"/>
              </a:buClr>
              <a:buSzPct val="82971"/>
              <a:buFont typeface="Arial"/>
              <a:buNone/>
            </a:pPr>
            <a:r>
              <a:rPr lang="en" sz="1325">
                <a:solidFill>
                  <a:schemeClr val="dk1"/>
                </a:solidFill>
                <a:latin typeface="Playfair Display"/>
                <a:ea typeface="Playfair Display"/>
                <a:cs typeface="Playfair Display"/>
                <a:sym typeface="Playfair Display"/>
              </a:rPr>
              <a:t>Imagine being there in that place.  WHAT ARE YOU?  Mammoth? Giant Sloth? Saber Tooth Tiger? Become that creature, running south to the warmer winds of Florida - chasing energy; being chased, living in a Florida you might not recognize - one of cold dry air and windy plains.  </a:t>
            </a:r>
            <a:endParaRPr sz="1325">
              <a:solidFill>
                <a:schemeClr val="dk1"/>
              </a:solidFill>
              <a:latin typeface="Playfair Display"/>
              <a:ea typeface="Playfair Display"/>
              <a:cs typeface="Playfair Display"/>
              <a:sym typeface="Playfair Display"/>
            </a:endParaRPr>
          </a:p>
          <a:p>
            <a:pPr indent="0" lvl="0" marL="0" rtl="0" algn="l">
              <a:spcBef>
                <a:spcPts val="0"/>
              </a:spcBef>
              <a:spcAft>
                <a:spcPts val="0"/>
              </a:spcAft>
              <a:buClr>
                <a:schemeClr val="dk1"/>
              </a:buClr>
              <a:buSzPct val="82971"/>
              <a:buFont typeface="Arial"/>
              <a:buNone/>
            </a:pPr>
            <a:r>
              <a:t/>
            </a:r>
            <a:endParaRPr sz="1325">
              <a:solidFill>
                <a:schemeClr val="dk1"/>
              </a:solidFill>
              <a:latin typeface="Playfair Display"/>
              <a:ea typeface="Playfair Display"/>
              <a:cs typeface="Playfair Display"/>
              <a:sym typeface="Playfair Display"/>
            </a:endParaRPr>
          </a:p>
          <a:p>
            <a:pPr indent="0" lvl="0" marL="0" rtl="0" algn="l">
              <a:spcBef>
                <a:spcPts val="0"/>
              </a:spcBef>
              <a:spcAft>
                <a:spcPts val="0"/>
              </a:spcAft>
              <a:buClr>
                <a:schemeClr val="dk1"/>
              </a:buClr>
              <a:buSzPct val="82971"/>
              <a:buFont typeface="Arial"/>
              <a:buNone/>
            </a:pPr>
            <a:r>
              <a:rPr lang="en" sz="1325">
                <a:solidFill>
                  <a:schemeClr val="dk1"/>
                </a:solidFill>
                <a:latin typeface="Playfair Display"/>
                <a:ea typeface="Playfair Display"/>
                <a:cs typeface="Playfair Display"/>
                <a:sym typeface="Playfair Display"/>
              </a:rPr>
              <a:t>Ages pass. Ancient animals' bones are left behind, buried under the earth, waiting to be found in some future time. The earth tilts toward the sun, the air warms and the seas rise as the glaciers melt. Rain falls.  And Falls and falls. Water everywhere.  The land becomes covered in sparkling, clear fresh water. You and Osprey spin through time and land in a wet and watery world.  All around you is the sound of water. The water drip, drip, drips down through the earth, percolating beneath the soil, eroding its way through the porous limestone, plopping and plipping, leaving behind holes and pockets in the ancient bones. </a:t>
            </a:r>
            <a:endParaRPr sz="1325">
              <a:solidFill>
                <a:schemeClr val="dk1"/>
              </a:solidFill>
              <a:latin typeface="Playfair Display"/>
              <a:ea typeface="Playfair Display"/>
              <a:cs typeface="Playfair Display"/>
              <a:sym typeface="Playfair Display"/>
            </a:endParaRPr>
          </a:p>
          <a:p>
            <a:pPr indent="0" lvl="0" marL="0" rtl="0" algn="l">
              <a:spcBef>
                <a:spcPts val="0"/>
              </a:spcBef>
              <a:spcAft>
                <a:spcPts val="0"/>
              </a:spcAft>
              <a:buClr>
                <a:schemeClr val="dk1"/>
              </a:buClr>
              <a:buSzPct val="82971"/>
              <a:buFont typeface="Arial"/>
              <a:buNone/>
            </a:pPr>
            <a:r>
              <a:t/>
            </a:r>
            <a:endParaRPr sz="1325">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 sz="1325">
                <a:solidFill>
                  <a:schemeClr val="dk1"/>
                </a:solidFill>
                <a:latin typeface="Playfair Display"/>
                <a:ea typeface="Playfair Display"/>
                <a:cs typeface="Playfair Display"/>
                <a:sym typeface="Playfair Display"/>
              </a:rPr>
              <a:t>You become part of this place, but this time</a:t>
            </a:r>
            <a:r>
              <a:rPr lang="en" sz="1325">
                <a:latin typeface="Playfair Display"/>
                <a:ea typeface="Playfair Display"/>
                <a:cs typeface="Playfair Display"/>
                <a:sym typeface="Playfair Display"/>
              </a:rPr>
              <a:t>, before you can decide</a:t>
            </a:r>
            <a:r>
              <a:rPr lang="en" sz="1325">
                <a:solidFill>
                  <a:schemeClr val="dk1"/>
                </a:solidFill>
                <a:latin typeface="Playfair Display"/>
                <a:ea typeface="Playfair Display"/>
                <a:cs typeface="Playfair Display"/>
                <a:sym typeface="Playfair Display"/>
              </a:rPr>
              <a:t>, you realize you are a drop of water in this wet place! </a:t>
            </a:r>
            <a:endParaRPr sz="1325">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325">
              <a:latin typeface="Playfair Display"/>
              <a:ea typeface="Playfair Display"/>
              <a:cs typeface="Playfair Display"/>
              <a:sym typeface="Playfair Display"/>
            </a:endParaRPr>
          </a:p>
          <a:p>
            <a:pPr indent="0" lvl="0" marL="0" rtl="0" algn="l">
              <a:spcBef>
                <a:spcPts val="0"/>
              </a:spcBef>
              <a:spcAft>
                <a:spcPts val="0"/>
              </a:spcAft>
              <a:buClr>
                <a:schemeClr val="dk1"/>
              </a:buClr>
              <a:buSzPct val="82971"/>
              <a:buFont typeface="Arial"/>
              <a:buNone/>
            </a:pPr>
            <a:r>
              <a:rPr lang="en" sz="1325">
                <a:latin typeface="Playfair Display"/>
                <a:ea typeface="Playfair Display"/>
                <a:cs typeface="Playfair Display"/>
                <a:sym typeface="Playfair Display"/>
              </a:rPr>
              <a:t>Suddenly, y</a:t>
            </a:r>
            <a:r>
              <a:rPr lang="en" sz="1325">
                <a:solidFill>
                  <a:schemeClr val="dk1"/>
                </a:solidFill>
                <a:latin typeface="Playfair Display"/>
                <a:ea typeface="Playfair Display"/>
                <a:cs typeface="Playfair Display"/>
                <a:sym typeface="Playfair Display"/>
              </a:rPr>
              <a:t>ou feel the land beneath you quake, you splash up and land on the leaf of a tree where Osprey is perched.  You watch as the land below you sinks away, leaving behind a hole in the earth like a giant’s footprint.  You slide off the leaf and become one with the water flowing and traveling deep into this hole, filling and trickling, entering deep hidden caves. You flow like a river beneath the earth in the darkness and only stop when you reach an impermeable place - where the clay of ancient mountainous sediments prevent you from going further.  </a:t>
            </a:r>
            <a:endParaRPr sz="1325">
              <a:solidFill>
                <a:schemeClr val="dk1"/>
              </a:solidFill>
              <a:latin typeface="Playfair Display"/>
              <a:ea typeface="Playfair Display"/>
              <a:cs typeface="Playfair Display"/>
              <a:sym typeface="Playfair Display"/>
            </a:endParaRPr>
          </a:p>
          <a:p>
            <a:pPr indent="0" lvl="0" marL="0" rtl="0" algn="l">
              <a:spcBef>
                <a:spcPts val="0"/>
              </a:spcBef>
              <a:spcAft>
                <a:spcPts val="0"/>
              </a:spcAft>
              <a:buClr>
                <a:schemeClr val="dk1"/>
              </a:buClr>
              <a:buSzPct val="91051"/>
              <a:buFont typeface="Arial"/>
              <a:buNone/>
            </a:pPr>
            <a:r>
              <a:t/>
            </a:r>
            <a:endParaRPr sz="1208">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chemeClr val="accent6"/>
                </a:solidFill>
              </a:rPr>
              <a:t>Engage</a:t>
            </a:r>
            <a:endParaRPr>
              <a:solidFill>
                <a:schemeClr val="accent6"/>
              </a:solidFill>
            </a:endParaRPr>
          </a:p>
        </p:txBody>
      </p:sp>
      <p:sp>
        <p:nvSpPr>
          <p:cNvPr id="76" name="Google Shape;76;p14"/>
          <p:cNvSpPr txBox="1"/>
          <p:nvPr>
            <p:ph idx="1" type="body"/>
          </p:nvPr>
        </p:nvSpPr>
        <p:spPr>
          <a:xfrm>
            <a:off x="311700" y="1640350"/>
            <a:ext cx="2808000" cy="2928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Welcome, I am Christy Schultz, Co-Owner and Director of Take Root Forest School.  Follow me as we take  an experiential adventure through the wild and wonderful world of Nature and Place-based Learning.</a:t>
            </a:r>
            <a:endParaRPr sz="1600"/>
          </a:p>
          <a:p>
            <a:pPr indent="0" lvl="0" marL="0" rtl="0" algn="l">
              <a:spcBef>
                <a:spcPts val="0"/>
              </a:spcBef>
              <a:spcAft>
                <a:spcPts val="0"/>
              </a:spcAft>
              <a:buNone/>
            </a:pPr>
            <a:r>
              <a:t/>
            </a:r>
            <a:endParaRPr sz="1600"/>
          </a:p>
          <a:p>
            <a:pPr indent="0" lvl="0" marL="0" rtl="0" algn="l">
              <a:spcBef>
                <a:spcPts val="0"/>
              </a:spcBef>
              <a:spcAft>
                <a:spcPts val="1200"/>
              </a:spcAft>
              <a:buNone/>
            </a:pPr>
            <a:r>
              <a:t/>
            </a:r>
            <a:endParaRPr sz="1700"/>
          </a:p>
        </p:txBody>
      </p:sp>
      <p:pic>
        <p:nvPicPr>
          <p:cNvPr id="77" name="Google Shape;77;p14"/>
          <p:cNvPicPr preferRelativeResize="0"/>
          <p:nvPr/>
        </p:nvPicPr>
        <p:blipFill>
          <a:blip r:embed="rId3">
            <a:alphaModFix/>
          </a:blip>
          <a:stretch>
            <a:fillRect/>
          </a:stretch>
        </p:blipFill>
        <p:spPr>
          <a:xfrm>
            <a:off x="4010525" y="152400"/>
            <a:ext cx="3629027" cy="48387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2"/>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Limestone Caverns and Fresh Springs</a:t>
            </a:r>
            <a:endParaRPr/>
          </a:p>
        </p:txBody>
      </p:sp>
      <p:pic>
        <p:nvPicPr>
          <p:cNvPr id="195" name="Google Shape;195;p32"/>
          <p:cNvPicPr preferRelativeResize="0"/>
          <p:nvPr/>
        </p:nvPicPr>
        <p:blipFill>
          <a:blip r:embed="rId3">
            <a:alphaModFix/>
          </a:blip>
          <a:stretch>
            <a:fillRect/>
          </a:stretch>
        </p:blipFill>
        <p:spPr>
          <a:xfrm>
            <a:off x="1657350" y="199425"/>
            <a:ext cx="5829300" cy="3886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3"/>
          <p:cNvSpPr txBox="1"/>
          <p:nvPr>
            <p:ph type="title"/>
          </p:nvPr>
        </p:nvSpPr>
        <p:spPr>
          <a:xfrm>
            <a:off x="311700" y="37272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Ancient Memories</a:t>
            </a:r>
            <a:endParaRPr>
              <a:solidFill>
                <a:schemeClr val="accent6"/>
              </a:solidFill>
            </a:endParaRPr>
          </a:p>
        </p:txBody>
      </p:sp>
      <p:sp>
        <p:nvSpPr>
          <p:cNvPr id="201" name="Google Shape;201;p33"/>
          <p:cNvSpPr txBox="1"/>
          <p:nvPr>
            <p:ph idx="1" type="body"/>
          </p:nvPr>
        </p:nvSpPr>
        <p:spPr>
          <a:xfrm>
            <a:off x="311700" y="1417800"/>
            <a:ext cx="8520600" cy="315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a:solidFill>
                  <a:schemeClr val="dk1"/>
                </a:solidFill>
                <a:latin typeface="Playfair Display"/>
                <a:ea typeface="Playfair Display"/>
                <a:cs typeface="Playfair Display"/>
                <a:sym typeface="Playfair Display"/>
              </a:rPr>
              <a:t>Ages pass and you stay there in the dark for eons, with Osprey far above you squealing in the wind. Finally, the pressure of so many water drops filling that cavern BURST, exploding from the earth as a rush of water - becoming a freshwater spring - bringing life-giving water to the surface, you travel with that rush.  </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 sz="1100">
                <a:solidFill>
                  <a:schemeClr val="dk1"/>
                </a:solidFill>
                <a:latin typeface="Playfair Display"/>
                <a:ea typeface="Playfair Display"/>
                <a:cs typeface="Playfair Display"/>
                <a:sym typeface="Playfair Display"/>
              </a:rPr>
              <a:t>You keep flowing, following the southern incline of the Florida plateau - south and west toward the gulf. Some of the water drops become rivers, or flood out into the shallow basins that surround the rivers; others flood the forests and grassy plains in a stream of water, flowing and growing, following the cycle round and round from earth to sky and back again.  You rise with the heat of the sun and join other water molecules in a dark cloud.  Until you fall to the earth once again in a storm of rain.  </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0"/>
              </a:spcAft>
              <a:buClr>
                <a:schemeClr val="dk1"/>
              </a:buClr>
              <a:buSzPts val="1100"/>
              <a:buFont typeface="Arial"/>
              <a:buNone/>
            </a:pPr>
            <a:r>
              <a:rPr lang="en" sz="1100">
                <a:solidFill>
                  <a:schemeClr val="dk1"/>
                </a:solidFill>
                <a:latin typeface="Playfair Display"/>
                <a:ea typeface="Playfair Display"/>
                <a:cs typeface="Playfair Display"/>
                <a:sym typeface="Playfair Display"/>
              </a:rPr>
              <a:t>You land in a grassy marsh and Osprey flies overhead, screeching in fun as he plays in a thermal of wind. Surrounding you are islands of land, high and dry hammocks - ancient “mountains' ' of sugary white sand and sediment gathered and placed by the prehistoric waves, bones of corals, and the peat of green leaves -  islands in a sea of grass. On these islands, tall trees and climbing vines raise their faces to the power of the sun, growing taller and prouder, providing habitat for the creatures of this place.</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4"/>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River of Grass and Islands of Trees</a:t>
            </a:r>
            <a:endParaRPr/>
          </a:p>
        </p:txBody>
      </p:sp>
      <p:pic>
        <p:nvPicPr>
          <p:cNvPr id="207" name="Google Shape;207;p34"/>
          <p:cNvPicPr preferRelativeResize="0"/>
          <p:nvPr/>
        </p:nvPicPr>
        <p:blipFill>
          <a:blip r:embed="rId3">
            <a:alphaModFix/>
          </a:blip>
          <a:stretch>
            <a:fillRect/>
          </a:stretch>
        </p:blipFill>
        <p:spPr>
          <a:xfrm>
            <a:off x="152400" y="152400"/>
            <a:ext cx="7178560" cy="3925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5"/>
          <p:cNvSpPr txBox="1"/>
          <p:nvPr>
            <p:ph type="title"/>
          </p:nvPr>
        </p:nvSpPr>
        <p:spPr>
          <a:xfrm>
            <a:off x="311700" y="37272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Cycle of Life</a:t>
            </a:r>
            <a:endParaRPr>
              <a:solidFill>
                <a:schemeClr val="accent6"/>
              </a:solidFill>
            </a:endParaRPr>
          </a:p>
        </p:txBody>
      </p:sp>
      <p:sp>
        <p:nvSpPr>
          <p:cNvPr id="213" name="Google Shape;213;p35"/>
          <p:cNvSpPr txBox="1"/>
          <p:nvPr>
            <p:ph idx="1" type="body"/>
          </p:nvPr>
        </p:nvSpPr>
        <p:spPr>
          <a:xfrm>
            <a:off x="311700" y="1417800"/>
            <a:ext cx="8520600" cy="3150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en" sz="1100">
                <a:solidFill>
                  <a:schemeClr val="dk1"/>
                </a:solidFill>
                <a:latin typeface="Playfair Display"/>
                <a:ea typeface="Playfair Display"/>
                <a:cs typeface="Playfair Display"/>
                <a:sym typeface="Playfair Display"/>
              </a:rPr>
              <a:t>You become part of this place.  What are you? An alligator, a bird, a fish, a crawfish, a snake, </a:t>
            </a:r>
            <a:r>
              <a:rPr lang="en" sz="1100">
                <a:solidFill>
                  <a:schemeClr val="dk1"/>
                </a:solidFill>
                <a:latin typeface="Playfair Display"/>
                <a:ea typeface="Playfair Display"/>
                <a:cs typeface="Playfair Display"/>
                <a:sym typeface="Playfair Display"/>
              </a:rPr>
              <a:t>sawgrass</a:t>
            </a:r>
            <a:r>
              <a:rPr lang="en" sz="1100">
                <a:solidFill>
                  <a:schemeClr val="dk1"/>
                </a:solidFill>
                <a:latin typeface="Playfair Display"/>
                <a:ea typeface="Playfair Display"/>
                <a:cs typeface="Playfair Display"/>
                <a:sym typeface="Playfair Display"/>
              </a:rPr>
              <a:t>, a cypress tree, a panther, a pine?</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0"/>
              </a:spcAft>
              <a:buClr>
                <a:schemeClr val="dk1"/>
              </a:buClr>
              <a:buSzPts val="1100"/>
              <a:buFont typeface="Arial"/>
              <a:buNone/>
            </a:pPr>
            <a:r>
              <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 sz="1100">
                <a:solidFill>
                  <a:schemeClr val="dk1"/>
                </a:solidFill>
                <a:latin typeface="Playfair Display"/>
                <a:ea typeface="Playfair Display"/>
                <a:cs typeface="Playfair Display"/>
                <a:sym typeface="Playfair Display"/>
              </a:rPr>
              <a:t>You and all the beings of this wet and dry land, both large and small, search for energy and shelter in the dirt around the tall pines, in the waters of the flooded noble cypress, in the high sugary sands surrounding the sharp palmettoes, and in the twisty, salty tangles of mangroves. </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sz="1100">
              <a:latin typeface="Playfair Display"/>
              <a:ea typeface="Playfair Display"/>
              <a:cs typeface="Playfair Display"/>
              <a:sym typeface="Playfair Display"/>
            </a:endParaRPr>
          </a:p>
          <a:p>
            <a:pPr indent="0" lvl="0" marL="0" rtl="0" algn="l">
              <a:spcBef>
                <a:spcPts val="0"/>
              </a:spcBef>
              <a:spcAft>
                <a:spcPts val="0"/>
              </a:spcAft>
              <a:buClr>
                <a:schemeClr val="dk1"/>
              </a:buClr>
              <a:buSzPts val="1100"/>
              <a:buFont typeface="Arial"/>
              <a:buNone/>
            </a:pPr>
            <a:r>
              <a:rPr lang="en" sz="1100">
                <a:solidFill>
                  <a:schemeClr val="dk1"/>
                </a:solidFill>
                <a:latin typeface="Playfair Display"/>
                <a:ea typeface="Playfair Display"/>
                <a:cs typeface="Playfair Display"/>
                <a:sym typeface="Playfair Display"/>
              </a:rPr>
              <a:t>You and Osprey travel, heading east.  </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0"/>
              </a:spcAft>
              <a:buClr>
                <a:schemeClr val="dk1"/>
              </a:buClr>
              <a:buSzPts val="1100"/>
              <a:buFont typeface="Arial"/>
              <a:buNone/>
            </a:pPr>
            <a:r>
              <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0"/>
              </a:spcAft>
              <a:buClr>
                <a:schemeClr val="dk1"/>
              </a:buClr>
              <a:buSzPts val="1100"/>
              <a:buFont typeface="Arial"/>
              <a:buNone/>
            </a:pPr>
            <a:r>
              <a:rPr lang="en" sz="1100">
                <a:solidFill>
                  <a:schemeClr val="dk1"/>
                </a:solidFill>
                <a:latin typeface="Playfair Display"/>
                <a:ea typeface="Playfair Display"/>
                <a:cs typeface="Playfair Display"/>
                <a:sym typeface="Playfair Display"/>
              </a:rPr>
              <a:t>You come to the sandy shore of a shallow sea.  Just off-shore, where the land dips, the reefs are growing like lego blocks - coral polyps living and dying, stacking their bones on each other. </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0"/>
              </a:spcAft>
              <a:buClr>
                <a:schemeClr val="dk1"/>
              </a:buClr>
              <a:buSzPts val="1100"/>
              <a:buFont typeface="Arial"/>
              <a:buNone/>
            </a:pPr>
            <a:r>
              <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0"/>
              </a:spcAft>
              <a:buClr>
                <a:schemeClr val="dk1"/>
              </a:buClr>
              <a:buSzPts val="1100"/>
              <a:buFont typeface="Arial"/>
              <a:buNone/>
            </a:pPr>
            <a:r>
              <a:rPr lang="en" sz="1100">
                <a:solidFill>
                  <a:schemeClr val="dk1"/>
                </a:solidFill>
                <a:latin typeface="Playfair Display"/>
                <a:ea typeface="Playfair Display"/>
                <a:cs typeface="Playfair Display"/>
                <a:sym typeface="Playfair Display"/>
              </a:rPr>
              <a:t>Ages pass, and there we are again, in the shallows of the warm, azure sea. The cycle of life on earth</a:t>
            </a:r>
            <a:r>
              <a:rPr lang="en" sz="1100">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continuing its travels around the sun. </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0"/>
              </a:spcAft>
              <a:buClr>
                <a:schemeClr val="dk1"/>
              </a:buClr>
              <a:buSzPts val="1100"/>
              <a:buFont typeface="Arial"/>
              <a:buNone/>
            </a:pPr>
            <a:r>
              <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0"/>
              </a:spcAft>
              <a:buClr>
                <a:schemeClr val="dk1"/>
              </a:buClr>
              <a:buSzPts val="1100"/>
              <a:buFont typeface="Arial"/>
              <a:buNone/>
            </a:pPr>
            <a:r>
              <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ph type="title"/>
          </p:nvPr>
        </p:nvSpPr>
        <p:spPr>
          <a:xfrm>
            <a:off x="311700" y="37272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Connected, Connected</a:t>
            </a:r>
            <a:endParaRPr>
              <a:solidFill>
                <a:schemeClr val="accent6"/>
              </a:solidFill>
            </a:endParaRPr>
          </a:p>
        </p:txBody>
      </p:sp>
      <p:sp>
        <p:nvSpPr>
          <p:cNvPr id="219" name="Google Shape;219;p36"/>
          <p:cNvSpPr txBox="1"/>
          <p:nvPr>
            <p:ph idx="1" type="body"/>
          </p:nvPr>
        </p:nvSpPr>
        <p:spPr>
          <a:xfrm>
            <a:off x="311700" y="1417800"/>
            <a:ext cx="8520600" cy="31509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Connected, connected</a:t>
            </a:r>
            <a:endParaRPr/>
          </a:p>
          <a:p>
            <a:pPr indent="0" lvl="0" marL="0" rtl="0" algn="l">
              <a:spcBef>
                <a:spcPts val="1200"/>
              </a:spcBef>
              <a:spcAft>
                <a:spcPts val="0"/>
              </a:spcAft>
              <a:buNone/>
            </a:pPr>
            <a:r>
              <a:rPr lang="en"/>
              <a:t>Everything’s connected</a:t>
            </a:r>
            <a:endParaRPr/>
          </a:p>
          <a:p>
            <a:pPr indent="0" lvl="0" marL="0" rtl="0" algn="l">
              <a:spcBef>
                <a:spcPts val="1200"/>
              </a:spcBef>
              <a:spcAft>
                <a:spcPts val="0"/>
              </a:spcAft>
              <a:buNone/>
            </a:pPr>
            <a:r>
              <a:rPr lang="en"/>
              <a:t>To everything else</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Habitat, habitat, have to have a habitat</a:t>
            </a:r>
            <a:endParaRPr/>
          </a:p>
          <a:p>
            <a:pPr indent="0" lvl="0" marL="0" rtl="0" algn="l">
              <a:spcBef>
                <a:spcPts val="1200"/>
              </a:spcBef>
              <a:spcAft>
                <a:spcPts val="0"/>
              </a:spcAft>
              <a:buNone/>
            </a:pPr>
            <a:r>
              <a:rPr lang="en"/>
              <a:t>Habitat, habitat, have to have a habitat</a:t>
            </a:r>
            <a:endParaRPr/>
          </a:p>
          <a:p>
            <a:pPr indent="0" lvl="0" marL="0" rtl="0" algn="l">
              <a:spcBef>
                <a:spcPts val="1200"/>
              </a:spcBef>
              <a:spcAft>
                <a:spcPts val="0"/>
              </a:spcAft>
              <a:buNone/>
            </a:pPr>
            <a:r>
              <a:rPr lang="en"/>
              <a:t>Habitat, it’s where it’s at</a:t>
            </a:r>
            <a:endParaRPr/>
          </a:p>
          <a:p>
            <a:pPr indent="0" lvl="0" marL="0" rtl="0" algn="l">
              <a:spcBef>
                <a:spcPts val="1200"/>
              </a:spcBef>
              <a:spcAft>
                <a:spcPts val="1200"/>
              </a:spcAft>
              <a:buNone/>
            </a:pPr>
            <a:r>
              <a:t/>
            </a:r>
            <a:endParaRPr/>
          </a:p>
        </p:txBody>
      </p:sp>
      <p:pic>
        <p:nvPicPr>
          <p:cNvPr id="220" name="Google Shape;220;p36"/>
          <p:cNvPicPr preferRelativeResize="0"/>
          <p:nvPr/>
        </p:nvPicPr>
        <p:blipFill>
          <a:blip r:embed="rId3">
            <a:alphaModFix/>
          </a:blip>
          <a:stretch>
            <a:fillRect/>
          </a:stretch>
        </p:blipFill>
        <p:spPr>
          <a:xfrm>
            <a:off x="5337650" y="1152475"/>
            <a:ext cx="3239825" cy="3182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7"/>
          <p:cNvSpPr txBox="1"/>
          <p:nvPr>
            <p:ph idx="1" type="body"/>
          </p:nvPr>
        </p:nvSpPr>
        <p:spPr>
          <a:xfrm>
            <a:off x="319500" y="3956550"/>
            <a:ext cx="8301900" cy="8727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0"/>
              </a:spcAft>
              <a:buNone/>
            </a:pPr>
            <a:r>
              <a:rPr lang="en">
                <a:solidFill>
                  <a:schemeClr val="accent6"/>
                </a:solidFill>
              </a:rPr>
              <a:t>ADVENTURE</a:t>
            </a:r>
            <a:r>
              <a:rPr lang="en"/>
              <a:t>…Go ECO -EVERY CHILD OUTSIDE! Time to head out to the 4 Corners &amp; Discover Florida! Infuse your learning with nature and place </a:t>
            </a:r>
            <a:r>
              <a:rPr lang="en"/>
              <a:t>based</a:t>
            </a:r>
            <a:r>
              <a:rPr lang="en"/>
              <a:t> education wherever you are learning!</a:t>
            </a:r>
            <a:endParaRPr/>
          </a:p>
        </p:txBody>
      </p:sp>
      <p:pic>
        <p:nvPicPr>
          <p:cNvPr id="226" name="Google Shape;226;p37"/>
          <p:cNvPicPr preferRelativeResize="0"/>
          <p:nvPr/>
        </p:nvPicPr>
        <p:blipFill>
          <a:blip r:embed="rId3">
            <a:alphaModFix/>
          </a:blip>
          <a:stretch>
            <a:fillRect/>
          </a:stretch>
        </p:blipFill>
        <p:spPr>
          <a:xfrm>
            <a:off x="152400" y="152400"/>
            <a:ext cx="6539525" cy="36490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8"/>
          <p:cNvSpPr txBox="1"/>
          <p:nvPr>
            <p:ph type="title"/>
          </p:nvPr>
        </p:nvSpPr>
        <p:spPr>
          <a:xfrm>
            <a:off x="311700" y="37272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 the Sea…Coastal Ecosystems</a:t>
            </a:r>
            <a:endParaRPr/>
          </a:p>
        </p:txBody>
      </p:sp>
      <p:sp>
        <p:nvSpPr>
          <p:cNvPr id="232" name="Google Shape;232;p38"/>
          <p:cNvSpPr txBox="1"/>
          <p:nvPr>
            <p:ph idx="1" type="body"/>
          </p:nvPr>
        </p:nvSpPr>
        <p:spPr>
          <a:xfrm>
            <a:off x="311700" y="1417950"/>
            <a:ext cx="3999900" cy="315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a:latin typeface="Playfair Display"/>
                <a:ea typeface="Playfair Display"/>
                <a:cs typeface="Playfair Display"/>
                <a:sym typeface="Playfair Display"/>
              </a:rPr>
              <a:t>Mizell-Johnson State Beach - Beach Days</a:t>
            </a:r>
            <a:endParaRPr/>
          </a:p>
          <a:p>
            <a:pPr indent="0" lvl="0" marL="0" rtl="0" algn="l">
              <a:spcBef>
                <a:spcPts val="0"/>
              </a:spcBef>
              <a:spcAft>
                <a:spcPts val="0"/>
              </a:spcAft>
              <a:buClr>
                <a:schemeClr val="dk1"/>
              </a:buClr>
              <a:buSzPts val="1100"/>
              <a:buFont typeface="Arial"/>
              <a:buNone/>
            </a:pPr>
            <a:r>
              <a:t/>
            </a:r>
            <a:endParaRPr/>
          </a:p>
        </p:txBody>
      </p:sp>
      <p:sp>
        <p:nvSpPr>
          <p:cNvPr id="233" name="Google Shape;233;p38"/>
          <p:cNvSpPr txBox="1"/>
          <p:nvPr>
            <p:ph idx="2" type="body"/>
          </p:nvPr>
        </p:nvSpPr>
        <p:spPr>
          <a:xfrm>
            <a:off x="4832400" y="1417950"/>
            <a:ext cx="3999900" cy="3150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100">
                <a:latin typeface="Playfair Display"/>
                <a:ea typeface="Playfair Display"/>
                <a:cs typeface="Playfair Display"/>
                <a:sym typeface="Playfair Display"/>
              </a:rPr>
              <a:t>Virginia Key = Seagrass Adventure</a:t>
            </a:r>
            <a:endParaRPr/>
          </a:p>
        </p:txBody>
      </p:sp>
      <p:pic>
        <p:nvPicPr>
          <p:cNvPr id="234" name="Google Shape;234;p38"/>
          <p:cNvPicPr preferRelativeResize="0"/>
          <p:nvPr/>
        </p:nvPicPr>
        <p:blipFill>
          <a:blip r:embed="rId3">
            <a:alphaModFix/>
          </a:blip>
          <a:stretch>
            <a:fillRect/>
          </a:stretch>
        </p:blipFill>
        <p:spPr>
          <a:xfrm>
            <a:off x="311700" y="2004525"/>
            <a:ext cx="3601976" cy="2400724"/>
          </a:xfrm>
          <a:prstGeom prst="rect">
            <a:avLst/>
          </a:prstGeom>
          <a:noFill/>
          <a:ln>
            <a:noFill/>
          </a:ln>
        </p:spPr>
      </p:pic>
      <p:pic>
        <p:nvPicPr>
          <p:cNvPr id="235" name="Google Shape;235;p38"/>
          <p:cNvPicPr preferRelativeResize="0"/>
          <p:nvPr/>
        </p:nvPicPr>
        <p:blipFill>
          <a:blip r:embed="rId4">
            <a:alphaModFix/>
          </a:blip>
          <a:stretch>
            <a:fillRect/>
          </a:stretch>
        </p:blipFill>
        <p:spPr>
          <a:xfrm>
            <a:off x="4832401" y="1807125"/>
            <a:ext cx="3401472" cy="2551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9"/>
          <p:cNvSpPr txBox="1"/>
          <p:nvPr>
            <p:ph type="title"/>
          </p:nvPr>
        </p:nvSpPr>
        <p:spPr>
          <a:xfrm>
            <a:off x="311700" y="37272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Water, Water, Everywhere…Wetland Ecosystems</a:t>
            </a:r>
            <a:endParaRPr/>
          </a:p>
        </p:txBody>
      </p:sp>
      <p:sp>
        <p:nvSpPr>
          <p:cNvPr id="241" name="Google Shape;241;p39"/>
          <p:cNvSpPr txBox="1"/>
          <p:nvPr>
            <p:ph idx="1" type="body"/>
          </p:nvPr>
        </p:nvSpPr>
        <p:spPr>
          <a:xfrm>
            <a:off x="311700" y="1417950"/>
            <a:ext cx="3999900" cy="315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100">
              <a:latin typeface="Playfair Display"/>
              <a:ea typeface="Playfair Display"/>
              <a:cs typeface="Playfair Display"/>
              <a:sym typeface="Playfair Display"/>
            </a:endParaRPr>
          </a:p>
          <a:p>
            <a:pPr indent="0" lvl="0" marL="0" rtl="0" algn="l">
              <a:spcBef>
                <a:spcPts val="0"/>
              </a:spcBef>
              <a:spcAft>
                <a:spcPts val="0"/>
              </a:spcAft>
              <a:buNone/>
            </a:pPr>
            <a:r>
              <a:rPr lang="en" sz="1100">
                <a:latin typeface="Playfair Display"/>
                <a:ea typeface="Playfair Display"/>
                <a:cs typeface="Playfair Display"/>
                <a:sym typeface="Playfair Display"/>
              </a:rPr>
              <a:t>Big Cypress National Preserve  - Swampin It!</a:t>
            </a:r>
            <a:endParaRPr/>
          </a:p>
        </p:txBody>
      </p:sp>
      <p:sp>
        <p:nvSpPr>
          <p:cNvPr id="242" name="Google Shape;242;p39"/>
          <p:cNvSpPr txBox="1"/>
          <p:nvPr>
            <p:ph idx="2" type="body"/>
          </p:nvPr>
        </p:nvSpPr>
        <p:spPr>
          <a:xfrm>
            <a:off x="4832400" y="1417950"/>
            <a:ext cx="3999900" cy="315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t/>
            </a:r>
            <a:endParaRPr/>
          </a:p>
        </p:txBody>
      </p:sp>
      <p:pic>
        <p:nvPicPr>
          <p:cNvPr id="243" name="Google Shape;243;p39"/>
          <p:cNvPicPr preferRelativeResize="0"/>
          <p:nvPr/>
        </p:nvPicPr>
        <p:blipFill>
          <a:blip r:embed="rId3">
            <a:alphaModFix/>
          </a:blip>
          <a:stretch>
            <a:fillRect/>
          </a:stretch>
        </p:blipFill>
        <p:spPr>
          <a:xfrm>
            <a:off x="401504" y="2080325"/>
            <a:ext cx="4170501" cy="2779648"/>
          </a:xfrm>
          <a:prstGeom prst="rect">
            <a:avLst/>
          </a:prstGeom>
          <a:noFill/>
          <a:ln>
            <a:noFill/>
          </a:ln>
        </p:spPr>
      </p:pic>
      <p:pic>
        <p:nvPicPr>
          <p:cNvPr id="244" name="Google Shape;244;p39"/>
          <p:cNvPicPr preferRelativeResize="0"/>
          <p:nvPr/>
        </p:nvPicPr>
        <p:blipFill>
          <a:blip r:embed="rId4">
            <a:alphaModFix/>
          </a:blip>
          <a:stretch>
            <a:fillRect/>
          </a:stretch>
        </p:blipFill>
        <p:spPr>
          <a:xfrm>
            <a:off x="4747093" y="1417950"/>
            <a:ext cx="4170506" cy="277964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0"/>
          <p:cNvSpPr txBox="1"/>
          <p:nvPr>
            <p:ph type="title"/>
          </p:nvPr>
        </p:nvSpPr>
        <p:spPr>
          <a:xfrm>
            <a:off x="311700" y="37272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High and Dry…Upland Ecosystems</a:t>
            </a:r>
            <a:endParaRPr/>
          </a:p>
        </p:txBody>
      </p:sp>
      <p:sp>
        <p:nvSpPr>
          <p:cNvPr id="250" name="Google Shape;250;p40"/>
          <p:cNvSpPr txBox="1"/>
          <p:nvPr>
            <p:ph idx="1" type="body"/>
          </p:nvPr>
        </p:nvSpPr>
        <p:spPr>
          <a:xfrm>
            <a:off x="311700" y="1187075"/>
            <a:ext cx="3999900" cy="3381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100">
                <a:latin typeface="Playfair Display"/>
                <a:ea typeface="Playfair Display"/>
                <a:cs typeface="Playfair Display"/>
                <a:sym typeface="Playfair Display"/>
              </a:rPr>
              <a:t>Riverbend Park - Upland Scrub and Hammock</a:t>
            </a:r>
            <a:endParaRPr sz="1100">
              <a:solidFill>
                <a:schemeClr val="dk1"/>
              </a:solidFill>
              <a:latin typeface="Playfair Display"/>
              <a:ea typeface="Playfair Display"/>
              <a:cs typeface="Playfair Display"/>
              <a:sym typeface="Playfair Display"/>
            </a:endParaRPr>
          </a:p>
          <a:p>
            <a:pPr indent="0" lvl="0" marL="0" rtl="0" algn="l">
              <a:spcBef>
                <a:spcPts val="0"/>
              </a:spcBef>
              <a:spcAft>
                <a:spcPts val="1200"/>
              </a:spcAft>
              <a:buNone/>
            </a:pPr>
            <a:r>
              <a:t/>
            </a:r>
            <a:endParaRPr/>
          </a:p>
        </p:txBody>
      </p:sp>
      <p:sp>
        <p:nvSpPr>
          <p:cNvPr id="251" name="Google Shape;251;p40"/>
          <p:cNvSpPr txBox="1"/>
          <p:nvPr>
            <p:ph idx="2" type="body"/>
          </p:nvPr>
        </p:nvSpPr>
        <p:spPr>
          <a:xfrm>
            <a:off x="4832400" y="1017725"/>
            <a:ext cx="3999900" cy="355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2" name="Google Shape;252;p40"/>
          <p:cNvPicPr preferRelativeResize="0"/>
          <p:nvPr/>
        </p:nvPicPr>
        <p:blipFill>
          <a:blip r:embed="rId3">
            <a:alphaModFix/>
          </a:blip>
          <a:stretch>
            <a:fillRect/>
          </a:stretch>
        </p:blipFill>
        <p:spPr>
          <a:xfrm>
            <a:off x="5524050" y="1017725"/>
            <a:ext cx="2680829" cy="4022200"/>
          </a:xfrm>
          <a:prstGeom prst="rect">
            <a:avLst/>
          </a:prstGeom>
          <a:noFill/>
          <a:ln>
            <a:noFill/>
          </a:ln>
        </p:spPr>
      </p:pic>
      <p:pic>
        <p:nvPicPr>
          <p:cNvPr id="253" name="Google Shape;253;p40"/>
          <p:cNvPicPr preferRelativeResize="0"/>
          <p:nvPr/>
        </p:nvPicPr>
        <p:blipFill>
          <a:blip r:embed="rId4">
            <a:alphaModFix/>
          </a:blip>
          <a:stretch>
            <a:fillRect/>
          </a:stretch>
        </p:blipFill>
        <p:spPr>
          <a:xfrm>
            <a:off x="243300" y="1736225"/>
            <a:ext cx="4727506" cy="31509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1"/>
          <p:cNvSpPr txBox="1"/>
          <p:nvPr>
            <p:ph type="title"/>
          </p:nvPr>
        </p:nvSpPr>
        <p:spPr>
          <a:xfrm>
            <a:off x="265500" y="1084625"/>
            <a:ext cx="4045200" cy="1707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Take Root Forest School</a:t>
            </a:r>
            <a:endParaRPr/>
          </a:p>
        </p:txBody>
      </p:sp>
      <p:sp>
        <p:nvSpPr>
          <p:cNvPr id="259" name="Google Shape;259;p41"/>
          <p:cNvSpPr txBox="1"/>
          <p:nvPr>
            <p:ph idx="1" type="subTitle"/>
          </p:nvPr>
        </p:nvSpPr>
        <p:spPr>
          <a:xfrm>
            <a:off x="265500" y="2845200"/>
            <a:ext cx="4045200" cy="1421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Education for the Whole Child…Head, Heart &amp; Hands in the Forest and by the Sea</a:t>
            </a:r>
            <a:endParaRPr/>
          </a:p>
        </p:txBody>
      </p:sp>
      <p:sp>
        <p:nvSpPr>
          <p:cNvPr id="260" name="Google Shape;260;p4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261" name="Google Shape;261;p41"/>
          <p:cNvPicPr preferRelativeResize="0"/>
          <p:nvPr/>
        </p:nvPicPr>
        <p:blipFill>
          <a:blip r:embed="rId3">
            <a:alphaModFix/>
          </a:blip>
          <a:stretch>
            <a:fillRect/>
          </a:stretch>
        </p:blipFill>
        <p:spPr>
          <a:xfrm>
            <a:off x="5232625" y="482175"/>
            <a:ext cx="3013299" cy="45210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5"/>
          <p:cNvSpPr txBox="1"/>
          <p:nvPr>
            <p:ph type="title"/>
          </p:nvPr>
        </p:nvSpPr>
        <p:spPr>
          <a:xfrm>
            <a:off x="311700" y="37272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Gratitude</a:t>
            </a:r>
            <a:endParaRPr>
              <a:solidFill>
                <a:schemeClr val="accent6"/>
              </a:solidFill>
            </a:endParaRPr>
          </a:p>
        </p:txBody>
      </p:sp>
      <p:sp>
        <p:nvSpPr>
          <p:cNvPr id="83" name="Google Shape;83;p15"/>
          <p:cNvSpPr txBox="1"/>
          <p:nvPr>
            <p:ph idx="1" type="body"/>
          </p:nvPr>
        </p:nvSpPr>
        <p:spPr>
          <a:xfrm>
            <a:off x="311700" y="1417800"/>
            <a:ext cx="8520600" cy="3150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100">
                <a:highlight>
                  <a:schemeClr val="lt1"/>
                </a:highlight>
                <a:latin typeface="Helvetica Neue"/>
                <a:ea typeface="Helvetica Neue"/>
                <a:cs typeface="Helvetica Neue"/>
                <a:sym typeface="Helvetica Neue"/>
              </a:rPr>
              <a:t>Before we begin, let’s take a moment for gratitude…</a:t>
            </a:r>
            <a:endParaRPr sz="2100">
              <a:highlight>
                <a:schemeClr val="lt1"/>
              </a:highlight>
              <a:latin typeface="Helvetica Neue"/>
              <a:ea typeface="Helvetica Neue"/>
              <a:cs typeface="Helvetica Neue"/>
              <a:sym typeface="Helvetica Neue"/>
            </a:endParaRPr>
          </a:p>
          <a:p>
            <a:pPr indent="0" lvl="0" marL="0" rtl="0" algn="l">
              <a:spcBef>
                <a:spcPts val="1200"/>
              </a:spcBef>
              <a:spcAft>
                <a:spcPts val="0"/>
              </a:spcAft>
              <a:buNone/>
            </a:pPr>
            <a:r>
              <a:rPr lang="en" sz="2100">
                <a:highlight>
                  <a:schemeClr val="lt1"/>
                </a:highlight>
                <a:latin typeface="Helvetica Neue"/>
                <a:ea typeface="Helvetica Neue"/>
                <a:cs typeface="Helvetica Neue"/>
                <a:sym typeface="Helvetica Neue"/>
              </a:rPr>
              <a:t>“…as always, I thank the ancestors, those who have gone on and those who are always arriving.” (</a:t>
            </a:r>
            <a:r>
              <a:rPr lang="en" sz="2100" u="sng">
                <a:highlight>
                  <a:schemeClr val="lt1"/>
                </a:highlight>
                <a:latin typeface="Helvetica Neue"/>
                <a:ea typeface="Helvetica Neue"/>
                <a:cs typeface="Helvetica Neue"/>
                <a:sym typeface="Helvetica Neue"/>
                <a:hlinkClick r:id="rId3"/>
              </a:rPr>
              <a:t>We Are the Ones We Have Been Waiting For</a:t>
            </a:r>
            <a:r>
              <a:rPr lang="en" sz="2100">
                <a:highlight>
                  <a:schemeClr val="lt1"/>
                </a:highlight>
                <a:latin typeface="Helvetica Neue"/>
                <a:ea typeface="Helvetica Neue"/>
                <a:cs typeface="Helvetica Neue"/>
                <a:sym typeface="Helvetica Neue"/>
              </a:rPr>
              <a:t>, Alice Walker, 2007).</a:t>
            </a:r>
            <a:endParaRPr sz="2100">
              <a:highlight>
                <a:schemeClr val="lt1"/>
              </a:highlight>
              <a:latin typeface="Helvetica Neue"/>
              <a:ea typeface="Helvetica Neue"/>
              <a:cs typeface="Helvetica Neue"/>
              <a:sym typeface="Helvetica Neue"/>
            </a:endParaRPr>
          </a:p>
          <a:p>
            <a:pPr indent="0" lvl="0" marL="0" rtl="0" algn="l">
              <a:spcBef>
                <a:spcPts val="1200"/>
              </a:spcBef>
              <a:spcAft>
                <a:spcPts val="1200"/>
              </a:spcAft>
              <a:buNone/>
            </a:pPr>
            <a:r>
              <a:rPr lang="en" sz="2100">
                <a:highlight>
                  <a:schemeClr val="lt1"/>
                </a:highlight>
                <a:latin typeface="Helvetica Neue"/>
                <a:ea typeface="Helvetica Neue"/>
                <a:cs typeface="Helvetica Neue"/>
                <a:sym typeface="Helvetica Neue"/>
              </a:rPr>
              <a:t>Let us honor those who were here before us, thousands of years on this land…the ancient people who left behind hills of shells, the Tequesta peoples that came after. The Seminoles and Miccosukees who fought to stay.   </a:t>
            </a:r>
            <a:endParaRPr sz="2100">
              <a:highlight>
                <a:schemeClr val="lt1"/>
              </a:highlight>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42"/>
          <p:cNvPicPr preferRelativeResize="0"/>
          <p:nvPr/>
        </p:nvPicPr>
        <p:blipFill>
          <a:blip r:embed="rId3">
            <a:alphaModFix/>
          </a:blip>
          <a:stretch>
            <a:fillRect/>
          </a:stretch>
        </p:blipFill>
        <p:spPr>
          <a:xfrm>
            <a:off x="152400" y="152400"/>
            <a:ext cx="8839200" cy="408260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3"/>
          <p:cNvPicPr preferRelativeResize="0"/>
          <p:nvPr/>
        </p:nvPicPr>
        <p:blipFill>
          <a:blip r:embed="rId3">
            <a:alphaModFix/>
          </a:blip>
          <a:stretch>
            <a:fillRect/>
          </a:stretch>
        </p:blipFill>
        <p:spPr>
          <a:xfrm>
            <a:off x="546463" y="152400"/>
            <a:ext cx="8051080" cy="48386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44"/>
          <p:cNvPicPr preferRelativeResize="0"/>
          <p:nvPr/>
        </p:nvPicPr>
        <p:blipFill>
          <a:blip r:embed="rId3">
            <a:alphaModFix/>
          </a:blip>
          <a:stretch>
            <a:fillRect/>
          </a:stretch>
        </p:blipFill>
        <p:spPr>
          <a:xfrm>
            <a:off x="809788" y="152400"/>
            <a:ext cx="7524419" cy="48387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45"/>
          <p:cNvPicPr preferRelativeResize="0"/>
          <p:nvPr/>
        </p:nvPicPr>
        <p:blipFill>
          <a:blip r:embed="rId3">
            <a:alphaModFix/>
          </a:blip>
          <a:stretch>
            <a:fillRect/>
          </a:stretch>
        </p:blipFill>
        <p:spPr>
          <a:xfrm>
            <a:off x="944750" y="105375"/>
            <a:ext cx="7254508"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type="title"/>
          </p:nvPr>
        </p:nvSpPr>
        <p:spPr>
          <a:xfrm>
            <a:off x="311700" y="372725"/>
            <a:ext cx="8520600" cy="10278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990"/>
              <a:buFont typeface="Arial"/>
              <a:buNone/>
            </a:pPr>
            <a:r>
              <a:rPr b="1" i="1" lang="en" sz="1490">
                <a:solidFill>
                  <a:schemeClr val="accent6"/>
                </a:solidFill>
                <a:latin typeface="Playfair Display"/>
                <a:ea typeface="Playfair Display"/>
                <a:cs typeface="Playfair Display"/>
                <a:sym typeface="Playfair Display"/>
              </a:rPr>
              <a:t>Sense of place</a:t>
            </a:r>
            <a:r>
              <a:rPr i="1" lang="en" sz="1490">
                <a:solidFill>
                  <a:schemeClr val="accent6"/>
                </a:solidFill>
                <a:latin typeface="Playfair Display"/>
                <a:ea typeface="Playfair Display"/>
                <a:cs typeface="Playfair Display"/>
                <a:sym typeface="Playfair Display"/>
              </a:rPr>
              <a:t> is the meaning of and the attachment to a place held by an individual or a community.  Every experience in a place conjures up emotions that become attached to that experience.  When attached to a place, those emotions define the Sense of Place.</a:t>
            </a:r>
            <a:r>
              <a:rPr lang="en" sz="1490">
                <a:solidFill>
                  <a:schemeClr val="accent6"/>
                </a:solidFill>
                <a:latin typeface="Playfair Display"/>
                <a:ea typeface="Playfair Display"/>
                <a:cs typeface="Playfair Display"/>
                <a:sym typeface="Playfair Display"/>
              </a:rPr>
              <a:t>  </a:t>
            </a:r>
            <a:endParaRPr sz="1490">
              <a:solidFill>
                <a:schemeClr val="accent6"/>
              </a:solidFill>
              <a:latin typeface="Playfair Display"/>
              <a:ea typeface="Playfair Display"/>
              <a:cs typeface="Playfair Display"/>
              <a:sym typeface="Playfair Display"/>
            </a:endParaRPr>
          </a:p>
          <a:p>
            <a:pPr indent="0" lvl="0" marL="0" rtl="0" algn="l">
              <a:lnSpc>
                <a:spcPct val="115000"/>
              </a:lnSpc>
              <a:spcBef>
                <a:spcPts val="0"/>
              </a:spcBef>
              <a:spcAft>
                <a:spcPts val="0"/>
              </a:spcAft>
              <a:buSzPts val="990"/>
              <a:buNone/>
            </a:pPr>
            <a:r>
              <a:t/>
            </a:r>
            <a:endParaRPr i="1" sz="900">
              <a:solidFill>
                <a:srgbClr val="274E13"/>
              </a:solidFill>
              <a:highlight>
                <a:srgbClr val="FFFFFF"/>
              </a:highlight>
              <a:latin typeface="Playfair Display"/>
              <a:ea typeface="Playfair Display"/>
              <a:cs typeface="Playfair Display"/>
              <a:sym typeface="Playfair Display"/>
            </a:endParaRPr>
          </a:p>
        </p:txBody>
      </p:sp>
      <p:sp>
        <p:nvSpPr>
          <p:cNvPr id="89" name="Google Shape;89;p16"/>
          <p:cNvSpPr txBox="1"/>
          <p:nvPr>
            <p:ph idx="1" type="body"/>
          </p:nvPr>
        </p:nvSpPr>
        <p:spPr>
          <a:xfrm>
            <a:off x="311700" y="1508975"/>
            <a:ext cx="8520600" cy="3416400"/>
          </a:xfrm>
          <a:prstGeom prst="rect">
            <a:avLst/>
          </a:prstGeom>
          <a:solidFill>
            <a:schemeClr val="lt1"/>
          </a:solidFill>
          <a:ln cap="flat" cmpd="sng" w="9525">
            <a:solidFill>
              <a:schemeClr val="accent6"/>
            </a:solidFill>
            <a:prstDash val="solid"/>
            <a:round/>
            <a:headEnd len="sm" w="sm" type="none"/>
            <a:tailEnd len="sm" w="sm" type="none"/>
          </a:ln>
        </p:spPr>
        <p:txBody>
          <a:bodyPr anchorCtr="0" anchor="t" bIns="91425" lIns="91425" spcFirstLastPara="1" rIns="91425" wrap="square" tIns="91425">
            <a:normAutofit fontScale="32500" lnSpcReduction="20000"/>
          </a:bodyPr>
          <a:lstStyle/>
          <a:p>
            <a:pPr indent="0" lvl="0" marL="0" rtl="0" algn="l">
              <a:spcBef>
                <a:spcPts val="0"/>
              </a:spcBef>
              <a:spcAft>
                <a:spcPts val="0"/>
              </a:spcAft>
              <a:buNone/>
            </a:pPr>
            <a:r>
              <a:rPr lang="en" sz="4400">
                <a:solidFill>
                  <a:schemeClr val="dk1"/>
                </a:solidFill>
              </a:rPr>
              <a:t>When learners are provided an opportunity to play, explore and discover in an outdoor environment, they are often filled with awe and wonder about the natural environment and the relationships happening within.  When learners are provided with ways to engage in that natural place experientially, their whole beings are awoken and all senses are engaged, leading to a positive and holistic experience with the outdoor world. When learners learn about what is happening in that place, they tend to embrace the wholeness of the world around them and are able to not only develop their sense of</a:t>
            </a:r>
            <a:r>
              <a:rPr lang="en" sz="4400"/>
              <a:t> place</a:t>
            </a:r>
            <a:r>
              <a:rPr lang="en" sz="4400">
                <a:solidFill>
                  <a:schemeClr val="dk1"/>
                </a:solidFill>
              </a:rPr>
              <a:t>, but their sense of </a:t>
            </a:r>
            <a:r>
              <a:rPr lang="en" sz="4400"/>
              <a:t>self</a:t>
            </a:r>
            <a:r>
              <a:rPr lang="en" sz="4400">
                <a:solidFill>
                  <a:schemeClr val="dk1"/>
                </a:solidFill>
              </a:rPr>
              <a:t>. </a:t>
            </a:r>
            <a:endParaRPr sz="4400">
              <a:solidFill>
                <a:schemeClr val="dk1"/>
              </a:solidFill>
            </a:endParaRPr>
          </a:p>
          <a:p>
            <a:pPr indent="0" lvl="0" marL="0" rtl="0" algn="l">
              <a:spcBef>
                <a:spcPts val="0"/>
              </a:spcBef>
              <a:spcAft>
                <a:spcPts val="0"/>
              </a:spcAft>
              <a:buNone/>
            </a:pPr>
            <a:r>
              <a:t/>
            </a:r>
            <a:endParaRPr sz="4400"/>
          </a:p>
          <a:p>
            <a:pPr indent="0" lvl="0" marL="0" rtl="0" algn="l">
              <a:spcBef>
                <a:spcPts val="0"/>
              </a:spcBef>
              <a:spcAft>
                <a:spcPts val="0"/>
              </a:spcAft>
              <a:buNone/>
            </a:pPr>
            <a:r>
              <a:rPr lang="en" sz="4400"/>
              <a:t>This happens in outdoor learning, in Forest School, and any experiential process outside, especially if intentional.  </a:t>
            </a:r>
            <a:endParaRPr sz="4400"/>
          </a:p>
          <a:p>
            <a:pPr indent="0" lvl="0" marL="0" rtl="0" algn="l">
              <a:spcBef>
                <a:spcPts val="0"/>
              </a:spcBef>
              <a:spcAft>
                <a:spcPts val="0"/>
              </a:spcAft>
              <a:buNone/>
            </a:pPr>
            <a:r>
              <a:t/>
            </a:r>
            <a:endParaRPr sz="4400"/>
          </a:p>
          <a:p>
            <a:pPr indent="0" lvl="0" marL="0" rtl="0" algn="l">
              <a:spcBef>
                <a:spcPts val="0"/>
              </a:spcBef>
              <a:spcAft>
                <a:spcPts val="1200"/>
              </a:spcAft>
              <a:buNone/>
            </a:pPr>
            <a:r>
              <a:rPr lang="en" sz="4400"/>
              <a:t>An experience is created, engaging the whole-person, creating connection.  Today, in the brief time we are together, we will experience an adventure through natural Florida.  Connection will be formed using reflection and meditation, song and movement, story and imagination, and finally, involvement through further experience and immersion.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7"/>
          <p:cNvSpPr txBox="1"/>
          <p:nvPr>
            <p:ph idx="1" type="body"/>
          </p:nvPr>
        </p:nvSpPr>
        <p:spPr>
          <a:xfrm>
            <a:off x="319500" y="3478950"/>
            <a:ext cx="8201700" cy="1350300"/>
          </a:xfrm>
          <a:prstGeom prst="rect">
            <a:avLst/>
          </a:prstGeom>
        </p:spPr>
        <p:txBody>
          <a:bodyPr anchorCtr="0" anchor="ctr" bIns="91425" lIns="91425" spcFirstLastPara="1" rIns="91425" wrap="square" tIns="91425">
            <a:normAutofit fontScale="77500"/>
          </a:bodyPr>
          <a:lstStyle/>
          <a:p>
            <a:pPr indent="0" lvl="0" marL="0" rtl="0" algn="l">
              <a:spcBef>
                <a:spcPts val="0"/>
              </a:spcBef>
              <a:spcAft>
                <a:spcPts val="0"/>
              </a:spcAft>
              <a:buNone/>
            </a:pPr>
            <a:r>
              <a:rPr b="1" lang="en" sz="2300">
                <a:solidFill>
                  <a:schemeClr val="accent6"/>
                </a:solidFill>
              </a:rPr>
              <a:t>VISUALIZE</a:t>
            </a:r>
            <a:r>
              <a:rPr b="1" lang="en" sz="2300"/>
              <a:t>…where would you like to be? Think of a beautiful, natural area here in Florida that you love. Let’s imagine being in that place.  </a:t>
            </a:r>
            <a:endParaRPr b="1" sz="2300"/>
          </a:p>
          <a:p>
            <a:pPr indent="0" lvl="0" marL="0" rtl="0" algn="l">
              <a:spcBef>
                <a:spcPts val="0"/>
              </a:spcBef>
              <a:spcAft>
                <a:spcPts val="0"/>
              </a:spcAft>
              <a:buNone/>
            </a:pPr>
            <a:r>
              <a:t/>
            </a:r>
            <a:endParaRPr b="1" sz="2300"/>
          </a:p>
          <a:p>
            <a:pPr indent="0" lvl="0" marL="0" rtl="0" algn="l">
              <a:spcBef>
                <a:spcPts val="0"/>
              </a:spcBef>
              <a:spcAft>
                <a:spcPts val="0"/>
              </a:spcAft>
              <a:buNone/>
            </a:pPr>
            <a:r>
              <a:rPr b="1" lang="en" sz="2300"/>
              <a:t>Close your eyes and go there in your mind. Now, let’s sit and listen as I share </a:t>
            </a:r>
            <a:endParaRPr b="1" sz="2300"/>
          </a:p>
        </p:txBody>
      </p:sp>
      <p:pic>
        <p:nvPicPr>
          <p:cNvPr id="95" name="Google Shape;95;p17"/>
          <p:cNvPicPr preferRelativeResize="0"/>
          <p:nvPr/>
        </p:nvPicPr>
        <p:blipFill>
          <a:blip r:embed="rId3">
            <a:alphaModFix/>
          </a:blip>
          <a:stretch>
            <a:fillRect/>
          </a:stretch>
        </p:blipFill>
        <p:spPr>
          <a:xfrm>
            <a:off x="2940950" y="125400"/>
            <a:ext cx="2359749" cy="31463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2000"/>
              </a:spcBef>
              <a:spcAft>
                <a:spcPts val="0"/>
              </a:spcAft>
              <a:buClr>
                <a:schemeClr val="dk1"/>
              </a:buClr>
              <a:buSzPct val="55000"/>
              <a:buFont typeface="Arial"/>
              <a:buNone/>
            </a:pPr>
            <a:r>
              <a:rPr lang="en" sz="2000">
                <a:latin typeface="Playfair Display"/>
                <a:ea typeface="Playfair Display"/>
                <a:cs typeface="Playfair Display"/>
                <a:sym typeface="Playfair Display"/>
              </a:rPr>
              <a:t>The Everglades</a:t>
            </a:r>
            <a:endParaRPr sz="2000">
              <a:latin typeface="Playfair Display"/>
              <a:ea typeface="Playfair Display"/>
              <a:cs typeface="Playfair Display"/>
              <a:sym typeface="Playfair Display"/>
            </a:endParaRPr>
          </a:p>
          <a:p>
            <a:pPr indent="0" lvl="0" marL="0" rtl="0" algn="l">
              <a:lnSpc>
                <a:spcPct val="115000"/>
              </a:lnSpc>
              <a:spcBef>
                <a:spcPts val="600"/>
              </a:spcBef>
              <a:spcAft>
                <a:spcPts val="0"/>
              </a:spcAft>
              <a:buClr>
                <a:schemeClr val="dk1"/>
              </a:buClr>
              <a:buSzPct val="100000"/>
              <a:buFont typeface="Arial"/>
              <a:buNone/>
            </a:pPr>
            <a:r>
              <a:rPr lang="en" sz="1100" u="sng">
                <a:solidFill>
                  <a:srgbClr val="1155CC"/>
                </a:solidFill>
                <a:latin typeface="Playfair Display"/>
                <a:ea typeface="Playfair Display"/>
                <a:cs typeface="Playfair Display"/>
                <a:sym typeface="Playfair Display"/>
                <a:hlinkClick r:id="rId3">
                  <a:extLst>
                    <a:ext uri="{A12FA001-AC4F-418D-AE19-62706E023703}">
                      <ahyp:hlinkClr val="tx"/>
                    </a:ext>
                  </a:extLst>
                </a:hlinkClick>
              </a:rPr>
              <a:t>Campbell McGrath</a:t>
            </a:r>
            <a:endParaRPr sz="1100">
              <a:latin typeface="Playfair Display"/>
              <a:ea typeface="Playfair Display"/>
              <a:cs typeface="Playfair Display"/>
              <a:sym typeface="Playfair Display"/>
            </a:endParaRPr>
          </a:p>
          <a:p>
            <a:pPr indent="0" lvl="0" marL="0" rtl="0" algn="l">
              <a:spcBef>
                <a:spcPts val="0"/>
              </a:spcBef>
              <a:spcAft>
                <a:spcPts val="0"/>
              </a:spcAft>
              <a:buNone/>
            </a:pPr>
            <a:r>
              <a:t/>
            </a:r>
            <a:endParaRPr sz="2000">
              <a:latin typeface="Playfair Display"/>
              <a:ea typeface="Playfair Display"/>
              <a:cs typeface="Playfair Display"/>
              <a:sym typeface="Playfair Display"/>
            </a:endParaRPr>
          </a:p>
        </p:txBody>
      </p:sp>
      <p:sp>
        <p:nvSpPr>
          <p:cNvPr id="101" name="Google Shape;101;p18"/>
          <p:cNvSpPr txBox="1"/>
          <p:nvPr>
            <p:ph idx="1" type="body"/>
          </p:nvPr>
        </p:nvSpPr>
        <p:spPr>
          <a:xfrm>
            <a:off x="311700" y="1152475"/>
            <a:ext cx="8520600" cy="35835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Clr>
                <a:schemeClr val="dk1"/>
              </a:buClr>
              <a:buSzPts val="1100"/>
              <a:buFont typeface="Arial"/>
              <a:buNone/>
            </a:pPr>
            <a:r>
              <a:rPr lang="en" sz="1300">
                <a:solidFill>
                  <a:schemeClr val="dk1"/>
                </a:solidFill>
                <a:latin typeface="Playfair Display"/>
                <a:ea typeface="Playfair Display"/>
                <a:cs typeface="Playfair Display"/>
                <a:sym typeface="Playfair Display"/>
              </a:rPr>
              <a:t>Green and blue and white, it is a flag</a:t>
            </a:r>
            <a:br>
              <a:rPr lang="en" sz="1300">
                <a:solidFill>
                  <a:schemeClr val="dk1"/>
                </a:solidFill>
                <a:latin typeface="Playfair Display"/>
                <a:ea typeface="Playfair Display"/>
                <a:cs typeface="Playfair Display"/>
                <a:sym typeface="Playfair Display"/>
              </a:rPr>
            </a:br>
            <a:r>
              <a:rPr lang="en" sz="1300">
                <a:solidFill>
                  <a:schemeClr val="dk1"/>
                </a:solidFill>
                <a:latin typeface="Playfair Display"/>
                <a:ea typeface="Playfair Display"/>
                <a:cs typeface="Playfair Display"/>
                <a:sym typeface="Playfair Display"/>
              </a:rPr>
              <a:t>for Florida stitched by hungry ibises.</a:t>
            </a:r>
            <a:endParaRPr sz="1300">
              <a:solidFill>
                <a:schemeClr val="dk1"/>
              </a:solidFill>
              <a:latin typeface="Playfair Display"/>
              <a:ea typeface="Playfair Display"/>
              <a:cs typeface="Playfair Display"/>
              <a:sym typeface="Playfair Display"/>
            </a:endParaRPr>
          </a:p>
          <a:p>
            <a:pPr indent="0" lvl="0" marL="0" rtl="0" algn="l">
              <a:lnSpc>
                <a:spcPct val="105000"/>
              </a:lnSpc>
              <a:spcBef>
                <a:spcPts val="0"/>
              </a:spcBef>
              <a:spcAft>
                <a:spcPts val="0"/>
              </a:spcAft>
              <a:buClr>
                <a:schemeClr val="dk1"/>
              </a:buClr>
              <a:buSzPts val="1100"/>
              <a:buFont typeface="Arial"/>
              <a:buNone/>
            </a:pPr>
            <a:r>
              <a:rPr lang="en" sz="1300">
                <a:solidFill>
                  <a:schemeClr val="dk1"/>
                </a:solidFill>
                <a:latin typeface="Playfair Display"/>
                <a:ea typeface="Playfair Display"/>
                <a:cs typeface="Playfair Display"/>
                <a:sym typeface="Playfair Display"/>
              </a:rPr>
              <a:t>It is a paradise of flocks, a cornucopia</a:t>
            </a:r>
            <a:br>
              <a:rPr lang="en" sz="1300">
                <a:solidFill>
                  <a:schemeClr val="dk1"/>
                </a:solidFill>
                <a:latin typeface="Playfair Display"/>
                <a:ea typeface="Playfair Display"/>
                <a:cs typeface="Playfair Display"/>
                <a:sym typeface="Playfair Display"/>
              </a:rPr>
            </a:br>
            <a:r>
              <a:rPr lang="en" sz="1300">
                <a:solidFill>
                  <a:schemeClr val="dk1"/>
                </a:solidFill>
                <a:latin typeface="Playfair Display"/>
                <a:ea typeface="Playfair Display"/>
                <a:cs typeface="Playfair Display"/>
                <a:sym typeface="Playfair Display"/>
              </a:rPr>
              <a:t>of wind and grass and dark, slow waters.</a:t>
            </a:r>
            <a:endParaRPr sz="1300">
              <a:solidFill>
                <a:schemeClr val="dk1"/>
              </a:solidFill>
              <a:latin typeface="Playfair Display"/>
              <a:ea typeface="Playfair Display"/>
              <a:cs typeface="Playfair Display"/>
              <a:sym typeface="Playfair Display"/>
            </a:endParaRPr>
          </a:p>
          <a:p>
            <a:pPr indent="0" lvl="0" marL="0" rtl="0" algn="l">
              <a:lnSpc>
                <a:spcPct val="105000"/>
              </a:lnSpc>
              <a:spcBef>
                <a:spcPts val="0"/>
              </a:spcBef>
              <a:spcAft>
                <a:spcPts val="0"/>
              </a:spcAft>
              <a:buClr>
                <a:schemeClr val="dk1"/>
              </a:buClr>
              <a:buSzPts val="1100"/>
              <a:buFont typeface="Arial"/>
              <a:buNone/>
            </a:pPr>
            <a:r>
              <a:rPr lang="en" sz="1300">
                <a:solidFill>
                  <a:schemeClr val="dk1"/>
                </a:solidFill>
                <a:latin typeface="Playfair Display"/>
                <a:ea typeface="Playfair Display"/>
                <a:cs typeface="Playfair Display"/>
                <a:sym typeface="Playfair Display"/>
              </a:rPr>
              <a:t>Turtles bask in the last tatters of afternoon,</a:t>
            </a:r>
            <a:br>
              <a:rPr lang="en" sz="1300">
                <a:solidFill>
                  <a:schemeClr val="dk1"/>
                </a:solidFill>
                <a:latin typeface="Playfair Display"/>
                <a:ea typeface="Playfair Display"/>
                <a:cs typeface="Playfair Display"/>
                <a:sym typeface="Playfair Display"/>
              </a:rPr>
            </a:br>
            <a:r>
              <a:rPr lang="en" sz="1300">
                <a:solidFill>
                  <a:schemeClr val="dk1"/>
                </a:solidFill>
                <a:latin typeface="Playfair Display"/>
                <a:ea typeface="Playfair Display"/>
                <a:cs typeface="Playfair Display"/>
                <a:sym typeface="Playfair Display"/>
              </a:rPr>
              <a:t>frogs perfect their symphony at dusk—</a:t>
            </a:r>
            <a:endParaRPr sz="1300">
              <a:solidFill>
                <a:schemeClr val="dk1"/>
              </a:solidFill>
              <a:latin typeface="Playfair Display"/>
              <a:ea typeface="Playfair Display"/>
              <a:cs typeface="Playfair Display"/>
              <a:sym typeface="Playfair Display"/>
            </a:endParaRPr>
          </a:p>
          <a:p>
            <a:pPr indent="0" lvl="0" marL="0" rtl="0" algn="l">
              <a:lnSpc>
                <a:spcPct val="105000"/>
              </a:lnSpc>
              <a:spcBef>
                <a:spcPts val="0"/>
              </a:spcBef>
              <a:spcAft>
                <a:spcPts val="0"/>
              </a:spcAft>
              <a:buClr>
                <a:schemeClr val="dk1"/>
              </a:buClr>
              <a:buSzPts val="1100"/>
              <a:buFont typeface="Arial"/>
              <a:buNone/>
            </a:pPr>
            <a:r>
              <a:rPr lang="en" sz="1300">
                <a:solidFill>
                  <a:schemeClr val="dk1"/>
                </a:solidFill>
                <a:latin typeface="Playfair Display"/>
                <a:ea typeface="Playfair Display"/>
                <a:cs typeface="Playfair Display"/>
                <a:sym typeface="Playfair Display"/>
              </a:rPr>
              <a:t>in its solitude we remember ourselves,</a:t>
            </a:r>
            <a:br>
              <a:rPr lang="en" sz="1300">
                <a:solidFill>
                  <a:schemeClr val="dk1"/>
                </a:solidFill>
                <a:latin typeface="Playfair Display"/>
                <a:ea typeface="Playfair Display"/>
                <a:cs typeface="Playfair Display"/>
                <a:sym typeface="Playfair Display"/>
              </a:rPr>
            </a:br>
            <a:r>
              <a:rPr lang="en" sz="1300">
                <a:solidFill>
                  <a:schemeClr val="dk1"/>
                </a:solidFill>
                <a:latin typeface="Playfair Display"/>
                <a:ea typeface="Playfair Display"/>
                <a:cs typeface="Playfair Display"/>
                <a:sym typeface="Playfair Display"/>
              </a:rPr>
              <a:t>dimly, as creatures of mud and starlight.</a:t>
            </a:r>
            <a:endParaRPr sz="1300">
              <a:solidFill>
                <a:schemeClr val="dk1"/>
              </a:solidFill>
              <a:latin typeface="Playfair Display"/>
              <a:ea typeface="Playfair Display"/>
              <a:cs typeface="Playfair Display"/>
              <a:sym typeface="Playfair Display"/>
            </a:endParaRPr>
          </a:p>
          <a:p>
            <a:pPr indent="0" lvl="0" marL="0" rtl="0" algn="l">
              <a:lnSpc>
                <a:spcPct val="105000"/>
              </a:lnSpc>
              <a:spcBef>
                <a:spcPts val="0"/>
              </a:spcBef>
              <a:spcAft>
                <a:spcPts val="0"/>
              </a:spcAft>
              <a:buClr>
                <a:schemeClr val="dk1"/>
              </a:buClr>
              <a:buSzPts val="1100"/>
              <a:buFont typeface="Arial"/>
              <a:buNone/>
            </a:pPr>
            <a:r>
              <a:rPr lang="en" sz="1300">
                <a:solidFill>
                  <a:schemeClr val="dk1"/>
                </a:solidFill>
                <a:latin typeface="Playfair Display"/>
                <a:ea typeface="Playfair Display"/>
                <a:cs typeface="Playfair Display"/>
                <a:sym typeface="Playfair Display"/>
              </a:rPr>
              <a:t>Clouds and savannahs and horizons,</a:t>
            </a:r>
            <a:br>
              <a:rPr lang="en" sz="1300">
                <a:solidFill>
                  <a:schemeClr val="dk1"/>
                </a:solidFill>
                <a:latin typeface="Playfair Display"/>
                <a:ea typeface="Playfair Display"/>
                <a:cs typeface="Playfair Display"/>
                <a:sym typeface="Playfair Display"/>
              </a:rPr>
            </a:br>
            <a:r>
              <a:rPr lang="en" sz="1300">
                <a:solidFill>
                  <a:schemeClr val="dk1"/>
                </a:solidFill>
                <a:latin typeface="Playfair Display"/>
                <a:ea typeface="Playfair Display"/>
                <a:cs typeface="Playfair Display"/>
                <a:sym typeface="Playfair Display"/>
              </a:rPr>
              <a:t>its emptiness is an antidote, its ink</a:t>
            </a:r>
            <a:endParaRPr sz="1300">
              <a:solidFill>
                <a:schemeClr val="dk1"/>
              </a:solidFill>
              <a:latin typeface="Playfair Display"/>
              <a:ea typeface="Playfair Display"/>
              <a:cs typeface="Playfair Display"/>
              <a:sym typeface="Playfair Display"/>
            </a:endParaRPr>
          </a:p>
          <a:p>
            <a:pPr indent="0" lvl="0" marL="0" rtl="0" algn="l">
              <a:lnSpc>
                <a:spcPct val="105000"/>
              </a:lnSpc>
              <a:spcBef>
                <a:spcPts val="0"/>
              </a:spcBef>
              <a:spcAft>
                <a:spcPts val="0"/>
              </a:spcAft>
              <a:buClr>
                <a:schemeClr val="dk1"/>
              </a:buClr>
              <a:buSzPts val="1100"/>
              <a:buFont typeface="Arial"/>
              <a:buNone/>
            </a:pPr>
            <a:r>
              <a:rPr lang="en" sz="1300">
                <a:solidFill>
                  <a:schemeClr val="dk1"/>
                </a:solidFill>
                <a:latin typeface="Playfair Display"/>
                <a:ea typeface="Playfair Display"/>
                <a:cs typeface="Playfair Display"/>
                <a:sym typeface="Playfair Display"/>
              </a:rPr>
              <a:t>illuminates the manuscript of the heart.</a:t>
            </a:r>
            <a:br>
              <a:rPr lang="en" sz="1300">
                <a:solidFill>
                  <a:schemeClr val="dk1"/>
                </a:solidFill>
                <a:latin typeface="Playfair Display"/>
                <a:ea typeface="Playfair Display"/>
                <a:cs typeface="Playfair Display"/>
                <a:sym typeface="Playfair Display"/>
              </a:rPr>
            </a:br>
            <a:r>
              <a:rPr lang="en" sz="1300">
                <a:solidFill>
                  <a:schemeClr val="dk1"/>
                </a:solidFill>
                <a:latin typeface="Playfair Display"/>
                <a:ea typeface="Playfair Display"/>
                <a:cs typeface="Playfair Display"/>
                <a:sym typeface="Playfair Display"/>
              </a:rPr>
              <a:t>It is not ours though it is ours</a:t>
            </a:r>
            <a:endParaRPr sz="1300">
              <a:solidFill>
                <a:schemeClr val="dk1"/>
              </a:solidFill>
              <a:latin typeface="Playfair Display"/>
              <a:ea typeface="Playfair Display"/>
              <a:cs typeface="Playfair Display"/>
              <a:sym typeface="Playfair Display"/>
            </a:endParaRPr>
          </a:p>
          <a:p>
            <a:pPr indent="0" lvl="0" marL="0" rtl="0" algn="l">
              <a:lnSpc>
                <a:spcPct val="105000"/>
              </a:lnSpc>
              <a:spcBef>
                <a:spcPts val="0"/>
              </a:spcBef>
              <a:spcAft>
                <a:spcPts val="0"/>
              </a:spcAft>
              <a:buClr>
                <a:schemeClr val="dk1"/>
              </a:buClr>
              <a:buSzPts val="1100"/>
              <a:buFont typeface="Arial"/>
              <a:buNone/>
            </a:pPr>
            <a:r>
              <a:rPr lang="en" sz="1300">
                <a:solidFill>
                  <a:schemeClr val="dk1"/>
                </a:solidFill>
                <a:latin typeface="Playfair Display"/>
                <a:ea typeface="Playfair Display"/>
                <a:cs typeface="Playfair Display"/>
                <a:sym typeface="Playfair Display"/>
              </a:rPr>
              <a:t>to destroy or preserve, this the kingdom</a:t>
            </a:r>
            <a:br>
              <a:rPr lang="en" sz="1300">
                <a:solidFill>
                  <a:schemeClr val="dk1"/>
                </a:solidFill>
                <a:latin typeface="Playfair Display"/>
                <a:ea typeface="Playfair Display"/>
                <a:cs typeface="Playfair Display"/>
                <a:sym typeface="Playfair Display"/>
              </a:rPr>
            </a:br>
            <a:r>
              <a:rPr lang="en" sz="1300">
                <a:solidFill>
                  <a:schemeClr val="dk1"/>
                </a:solidFill>
                <a:latin typeface="Playfair Display"/>
                <a:ea typeface="Playfair Display"/>
                <a:cs typeface="Playfair Display"/>
                <a:sym typeface="Playfair Display"/>
              </a:rPr>
              <a:t>of otter, kingfisher, alligator, heron.</a:t>
            </a:r>
            <a:endParaRPr sz="1300">
              <a:solidFill>
                <a:schemeClr val="dk1"/>
              </a:solidFill>
              <a:latin typeface="Playfair Display"/>
              <a:ea typeface="Playfair Display"/>
              <a:cs typeface="Playfair Display"/>
              <a:sym typeface="Playfair Display"/>
            </a:endParaRPr>
          </a:p>
          <a:p>
            <a:pPr indent="0" lvl="0" marL="0" rtl="0" algn="l">
              <a:lnSpc>
                <a:spcPct val="105000"/>
              </a:lnSpc>
              <a:spcBef>
                <a:spcPts val="0"/>
              </a:spcBef>
              <a:spcAft>
                <a:spcPts val="0"/>
              </a:spcAft>
              <a:buClr>
                <a:schemeClr val="dk1"/>
              </a:buClr>
              <a:buSzPts val="1100"/>
              <a:buFont typeface="Arial"/>
              <a:buNone/>
            </a:pPr>
            <a:r>
              <a:rPr lang="en" sz="1300">
                <a:solidFill>
                  <a:schemeClr val="dk1"/>
                </a:solidFill>
                <a:latin typeface="Playfair Display"/>
                <a:ea typeface="Playfair Display"/>
                <a:cs typeface="Playfair Display"/>
                <a:sym typeface="Playfair Display"/>
              </a:rPr>
              <a:t>If the sacred is a river within us, let it flow</a:t>
            </a:r>
            <a:br>
              <a:rPr lang="en" sz="1300">
                <a:solidFill>
                  <a:schemeClr val="dk1"/>
                </a:solidFill>
                <a:latin typeface="Playfair Display"/>
                <a:ea typeface="Playfair Display"/>
                <a:cs typeface="Playfair Display"/>
                <a:sym typeface="Playfair Display"/>
              </a:rPr>
            </a:br>
            <a:r>
              <a:rPr lang="en" sz="1300">
                <a:solidFill>
                  <a:schemeClr val="dk1"/>
                </a:solidFill>
                <a:latin typeface="Playfair Display"/>
                <a:ea typeface="Playfair Display"/>
                <a:cs typeface="Playfair Display"/>
                <a:sym typeface="Playfair Display"/>
              </a:rPr>
              <a:t>like this, serene and magnificent, forever.</a:t>
            </a:r>
            <a:endParaRPr sz="1300">
              <a:solidFill>
                <a:schemeClr val="dk1"/>
              </a:solidFill>
              <a:latin typeface="Playfair Display"/>
              <a:ea typeface="Playfair Display"/>
              <a:cs typeface="Playfair Display"/>
              <a:sym typeface="Playfair Display"/>
            </a:endParaRPr>
          </a:p>
          <a:p>
            <a:pPr indent="0" lvl="0" marL="0" rtl="0" algn="l">
              <a:lnSpc>
                <a:spcPct val="105000"/>
              </a:lnSpc>
              <a:spcBef>
                <a:spcPts val="0"/>
              </a:spcBef>
              <a:spcAft>
                <a:spcPts val="1200"/>
              </a:spcAft>
              <a:buNone/>
            </a:pPr>
            <a:r>
              <a:t/>
            </a:r>
            <a:endParaRPr sz="2000"/>
          </a:p>
        </p:txBody>
      </p:sp>
      <p:pic>
        <p:nvPicPr>
          <p:cNvPr id="102" name="Google Shape;102;p18"/>
          <p:cNvPicPr preferRelativeResize="0"/>
          <p:nvPr/>
        </p:nvPicPr>
        <p:blipFill>
          <a:blip r:embed="rId4">
            <a:alphaModFix/>
          </a:blip>
          <a:stretch>
            <a:fillRect/>
          </a:stretch>
        </p:blipFill>
        <p:spPr>
          <a:xfrm>
            <a:off x="4038874" y="671625"/>
            <a:ext cx="4459649" cy="3446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Circle Round</a:t>
            </a:r>
            <a:endParaRPr/>
          </a:p>
        </p:txBody>
      </p:sp>
      <p:pic>
        <p:nvPicPr>
          <p:cNvPr id="108" name="Google Shape;108;p19"/>
          <p:cNvPicPr preferRelativeResize="0"/>
          <p:nvPr/>
        </p:nvPicPr>
        <p:blipFill>
          <a:blip r:embed="rId3">
            <a:alphaModFix/>
          </a:blip>
          <a:stretch>
            <a:fillRect/>
          </a:stretch>
        </p:blipFill>
        <p:spPr>
          <a:xfrm>
            <a:off x="1626950" y="140650"/>
            <a:ext cx="5890099" cy="39257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311700" y="372725"/>
            <a:ext cx="8520600" cy="64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6"/>
                </a:solidFill>
              </a:rPr>
              <a:t>Sing - let’s join together </a:t>
            </a:r>
            <a:endParaRPr>
              <a:solidFill>
                <a:schemeClr val="accent6"/>
              </a:solidFill>
            </a:endParaRPr>
          </a:p>
        </p:txBody>
      </p:sp>
      <p:sp>
        <p:nvSpPr>
          <p:cNvPr id="114" name="Google Shape;114;p20"/>
          <p:cNvSpPr txBox="1"/>
          <p:nvPr>
            <p:ph idx="1" type="body"/>
          </p:nvPr>
        </p:nvSpPr>
        <p:spPr>
          <a:xfrm>
            <a:off x="311700" y="1417800"/>
            <a:ext cx="8520600" cy="315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Green trees around us</a:t>
            </a:r>
            <a:endParaRPr/>
          </a:p>
          <a:p>
            <a:pPr indent="0" lvl="0" marL="0" rtl="0" algn="l">
              <a:spcBef>
                <a:spcPts val="1200"/>
              </a:spcBef>
              <a:spcAft>
                <a:spcPts val="0"/>
              </a:spcAft>
              <a:buNone/>
            </a:pPr>
            <a:r>
              <a:rPr lang="en"/>
              <a:t>Blue skies above</a:t>
            </a:r>
            <a:endParaRPr/>
          </a:p>
          <a:p>
            <a:pPr indent="0" lvl="0" marL="0" rtl="0" algn="l">
              <a:spcBef>
                <a:spcPts val="1200"/>
              </a:spcBef>
              <a:spcAft>
                <a:spcPts val="0"/>
              </a:spcAft>
              <a:buNone/>
            </a:pPr>
            <a:r>
              <a:rPr lang="en"/>
              <a:t>Friends all around us, let’s make a circle with love</a:t>
            </a:r>
            <a:endParaRPr/>
          </a:p>
          <a:p>
            <a:pPr indent="0" lvl="0" marL="0" rtl="0" algn="l">
              <a:spcBef>
                <a:spcPts val="1200"/>
              </a:spcBef>
              <a:spcAft>
                <a:spcPts val="0"/>
              </a:spcAft>
              <a:buNone/>
            </a:pPr>
            <a:r>
              <a:rPr lang="en"/>
              <a:t>The birds fly above us</a:t>
            </a:r>
            <a:endParaRPr/>
          </a:p>
          <a:p>
            <a:pPr indent="0" lvl="0" marL="0" rtl="0" algn="l">
              <a:spcBef>
                <a:spcPts val="1200"/>
              </a:spcBef>
              <a:spcAft>
                <a:spcPts val="0"/>
              </a:spcAft>
              <a:buNone/>
            </a:pPr>
            <a:r>
              <a:rPr lang="en"/>
              <a:t>The ants crawl below</a:t>
            </a:r>
            <a:endParaRPr/>
          </a:p>
          <a:p>
            <a:pPr indent="0" lvl="0" marL="0" rtl="0" algn="l">
              <a:spcBef>
                <a:spcPts val="1200"/>
              </a:spcBef>
              <a:spcAft>
                <a:spcPts val="1200"/>
              </a:spcAft>
              <a:buNone/>
            </a:pPr>
            <a:r>
              <a:rPr lang="en"/>
              <a:t>Friends all around us, let’s stand and say “hello”</a:t>
            </a:r>
            <a:endParaRPr/>
          </a:p>
        </p:txBody>
      </p:sp>
      <p:pic>
        <p:nvPicPr>
          <p:cNvPr id="115" name="Google Shape;115;p20"/>
          <p:cNvPicPr preferRelativeResize="0"/>
          <p:nvPr/>
        </p:nvPicPr>
        <p:blipFill>
          <a:blip r:embed="rId3">
            <a:alphaModFix/>
          </a:blip>
          <a:stretch>
            <a:fillRect/>
          </a:stretch>
        </p:blipFill>
        <p:spPr>
          <a:xfrm>
            <a:off x="5539075" y="1676663"/>
            <a:ext cx="2714174" cy="20370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1"/>
          <p:cNvPicPr preferRelativeResize="0"/>
          <p:nvPr/>
        </p:nvPicPr>
        <p:blipFill>
          <a:blip r:embed="rId3">
            <a:alphaModFix/>
          </a:blip>
          <a:stretch>
            <a:fillRect/>
          </a:stretch>
        </p:blipFill>
        <p:spPr>
          <a:xfrm>
            <a:off x="3362325" y="88750"/>
            <a:ext cx="2419350"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